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92"/>
  </p:notesMasterIdLst>
  <p:sldIdLst>
    <p:sldId id="274" r:id="rId5"/>
    <p:sldId id="293" r:id="rId6"/>
    <p:sldId id="317" r:id="rId7"/>
    <p:sldId id="318" r:id="rId8"/>
    <p:sldId id="400" r:id="rId9"/>
    <p:sldId id="304" r:id="rId10"/>
    <p:sldId id="321" r:id="rId11"/>
    <p:sldId id="332" r:id="rId12"/>
    <p:sldId id="333" r:id="rId13"/>
    <p:sldId id="334" r:id="rId14"/>
    <p:sldId id="398" r:id="rId15"/>
    <p:sldId id="399" r:id="rId16"/>
    <p:sldId id="394" r:id="rId17"/>
    <p:sldId id="336" r:id="rId18"/>
    <p:sldId id="337" r:id="rId19"/>
    <p:sldId id="338" r:id="rId20"/>
    <p:sldId id="395" r:id="rId21"/>
    <p:sldId id="339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2" r:id="rId32"/>
    <p:sldId id="353" r:id="rId33"/>
    <p:sldId id="354" r:id="rId34"/>
    <p:sldId id="355" r:id="rId35"/>
    <p:sldId id="356" r:id="rId36"/>
    <p:sldId id="401" r:id="rId37"/>
    <p:sldId id="357" r:id="rId38"/>
    <p:sldId id="359" r:id="rId39"/>
    <p:sldId id="360" r:id="rId40"/>
    <p:sldId id="378" r:id="rId41"/>
    <p:sldId id="379" r:id="rId42"/>
    <p:sldId id="380" r:id="rId43"/>
    <p:sldId id="397" r:id="rId44"/>
    <p:sldId id="382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282" r:id="rId55"/>
    <p:sldId id="367" r:id="rId56"/>
    <p:sldId id="368" r:id="rId57"/>
    <p:sldId id="396" r:id="rId58"/>
    <p:sldId id="371" r:id="rId59"/>
    <p:sldId id="372" r:id="rId60"/>
    <p:sldId id="373" r:id="rId61"/>
    <p:sldId id="402" r:id="rId62"/>
    <p:sldId id="375" r:id="rId63"/>
    <p:sldId id="377" r:id="rId64"/>
    <p:sldId id="361" r:id="rId65"/>
    <p:sldId id="362" r:id="rId66"/>
    <p:sldId id="363" r:id="rId67"/>
    <p:sldId id="364" r:id="rId68"/>
    <p:sldId id="365" r:id="rId69"/>
    <p:sldId id="403" r:id="rId70"/>
    <p:sldId id="404" r:id="rId71"/>
    <p:sldId id="426" r:id="rId72"/>
    <p:sldId id="427" r:id="rId73"/>
    <p:sldId id="428" r:id="rId74"/>
    <p:sldId id="406" r:id="rId75"/>
    <p:sldId id="407" r:id="rId76"/>
    <p:sldId id="408" r:id="rId77"/>
    <p:sldId id="409" r:id="rId78"/>
    <p:sldId id="411" r:id="rId79"/>
    <p:sldId id="421" r:id="rId80"/>
    <p:sldId id="414" r:id="rId81"/>
    <p:sldId id="415" r:id="rId82"/>
    <p:sldId id="418" r:id="rId83"/>
    <p:sldId id="417" r:id="rId84"/>
    <p:sldId id="416" r:id="rId85"/>
    <p:sldId id="419" r:id="rId86"/>
    <p:sldId id="423" r:id="rId87"/>
    <p:sldId id="422" r:id="rId88"/>
    <p:sldId id="412" r:id="rId89"/>
    <p:sldId id="413" r:id="rId90"/>
    <p:sldId id="275" r:id="rId9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3"/>
      <p:bold r:id="rId94"/>
      <p:italic r:id="rId95"/>
      <p:boldItalic r:id="rId96"/>
    </p:embeddedFont>
    <p:embeddedFont>
      <p:font typeface="Calibri Light" panose="020F0302020204030204" pitchFamily="34" charset="0"/>
      <p:regular r:id="rId97"/>
      <p:italic r:id="rId98"/>
    </p:embeddedFont>
    <p:embeddedFont>
      <p:font typeface="Garamond" panose="02020404030301010803" pitchFamily="18" charset="0"/>
      <p:regular r:id="rId99"/>
      <p:bold r:id="rId100"/>
      <p:italic r:id="rId101"/>
    </p:embeddedFont>
    <p:embeddedFont>
      <p:font typeface="Goldenbook" panose="02070502060405060302" charset="-18"/>
      <p:regular r:id="rId102"/>
      <p:bold r:id="rId103"/>
    </p:embeddedFont>
    <p:embeddedFont>
      <p:font typeface="Open Sans" panose="020B0606030504020204" pitchFamily="34" charset="0"/>
      <p:regular r:id="rId104"/>
      <p:bold r:id="rId105"/>
      <p:italic r:id="rId106"/>
      <p:boldItalic r:id="rId107"/>
    </p:embeddedFont>
  </p:embeddedFontLst>
  <p:defaultTextStyle>
    <a:defPPr>
      <a:defRPr lang="en-US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C5DA2EA-6E77-4E3A-901E-F25B53722AF6}">
          <p14:sldIdLst>
            <p14:sldId id="274"/>
            <p14:sldId id="293"/>
            <p14:sldId id="317"/>
            <p14:sldId id="318"/>
            <p14:sldId id="400"/>
            <p14:sldId id="304"/>
            <p14:sldId id="321"/>
            <p14:sldId id="332"/>
            <p14:sldId id="333"/>
            <p14:sldId id="334"/>
            <p14:sldId id="398"/>
            <p14:sldId id="399"/>
            <p14:sldId id="394"/>
            <p14:sldId id="336"/>
            <p14:sldId id="337"/>
            <p14:sldId id="338"/>
            <p14:sldId id="395"/>
            <p14:sldId id="339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2"/>
            <p14:sldId id="353"/>
            <p14:sldId id="354"/>
            <p14:sldId id="355"/>
            <p14:sldId id="356"/>
            <p14:sldId id="401"/>
            <p14:sldId id="357"/>
            <p14:sldId id="359"/>
            <p14:sldId id="360"/>
            <p14:sldId id="378"/>
            <p14:sldId id="379"/>
            <p14:sldId id="380"/>
            <p14:sldId id="397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282"/>
            <p14:sldId id="367"/>
            <p14:sldId id="368"/>
            <p14:sldId id="396"/>
            <p14:sldId id="371"/>
            <p14:sldId id="372"/>
            <p14:sldId id="373"/>
            <p14:sldId id="402"/>
            <p14:sldId id="375"/>
            <p14:sldId id="377"/>
            <p14:sldId id="361"/>
            <p14:sldId id="362"/>
            <p14:sldId id="363"/>
            <p14:sldId id="364"/>
            <p14:sldId id="365"/>
            <p14:sldId id="403"/>
            <p14:sldId id="404"/>
            <p14:sldId id="426"/>
            <p14:sldId id="427"/>
            <p14:sldId id="428"/>
            <p14:sldId id="406"/>
            <p14:sldId id="407"/>
            <p14:sldId id="408"/>
            <p14:sldId id="409"/>
            <p14:sldId id="411"/>
            <p14:sldId id="421"/>
            <p14:sldId id="414"/>
            <p14:sldId id="415"/>
            <p14:sldId id="418"/>
            <p14:sldId id="417"/>
            <p14:sldId id="416"/>
            <p14:sldId id="419"/>
            <p14:sldId id="423"/>
            <p14:sldId id="422"/>
            <p14:sldId id="412"/>
            <p14:sldId id="413"/>
            <p14:sldId id="275"/>
          </p14:sldIdLst>
        </p14:section>
        <p14:section name="Névtelen szakasz" id="{02AD8CDF-CF0E-4E01-BE68-91282AA04D5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3" orient="horz" pos="3204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5760" userDrawn="1">
          <p15:clr>
            <a:srgbClr val="A4A3A4"/>
          </p15:clr>
        </p15:guide>
        <p15:guide id="6" orient="horz" pos="132" userDrawn="1">
          <p15:clr>
            <a:srgbClr val="A4A3A4"/>
          </p15:clr>
        </p15:guide>
        <p15:guide id="7" orient="horz" pos="3012" userDrawn="1">
          <p15:clr>
            <a:srgbClr val="A4A3A4"/>
          </p15:clr>
        </p15:guide>
        <p15:guide id="8" pos="143" userDrawn="1">
          <p15:clr>
            <a:srgbClr val="A4A3A4"/>
          </p15:clr>
        </p15:guide>
        <p15:guide id="9" pos="5616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2" pos="1968" userDrawn="1">
          <p15:clr>
            <a:srgbClr val="A4A3A4"/>
          </p15:clr>
        </p15:guide>
        <p15:guide id="13" pos="3792" userDrawn="1">
          <p15:clr>
            <a:srgbClr val="A4A3A4"/>
          </p15:clr>
        </p15:guide>
        <p15:guide id="15" orient="horz" pos="1908" userDrawn="1">
          <p15:clr>
            <a:srgbClr val="A4A3A4"/>
          </p15:clr>
        </p15:guide>
        <p15:guide id="16" orient="horz" pos="1476" userDrawn="1">
          <p15:clr>
            <a:srgbClr val="A4A3A4"/>
          </p15:clr>
        </p15:guide>
        <p15:guide id="17" orient="horz" pos="1380" userDrawn="1">
          <p15:clr>
            <a:srgbClr val="A4A3A4"/>
          </p15:clr>
        </p15:guide>
        <p15:guide id="18" pos="240" userDrawn="1">
          <p15:clr>
            <a:srgbClr val="A4A3A4"/>
          </p15:clr>
        </p15:guide>
        <p15:guide id="19" pos="896" userDrawn="1">
          <p15:clr>
            <a:srgbClr val="A4A3A4"/>
          </p15:clr>
        </p15:guide>
        <p15:guide id="20" orient="horz" pos="948" userDrawn="1">
          <p15:clr>
            <a:srgbClr val="A4A3A4"/>
          </p15:clr>
        </p15:guide>
        <p15:guide id="21" orient="horz" pos="2580" userDrawn="1">
          <p15:clr>
            <a:srgbClr val="A4A3A4"/>
          </p15:clr>
        </p15:guide>
        <p15:guide id="22" orient="horz" pos="468" userDrawn="1">
          <p15:clr>
            <a:srgbClr val="A4A3A4"/>
          </p15:clr>
        </p15:guide>
        <p15:guide id="23" orient="horz" pos="516" userDrawn="1">
          <p15:clr>
            <a:srgbClr val="A4A3A4"/>
          </p15:clr>
        </p15:guide>
        <p15:guide id="24" orient="horz" pos="303" userDrawn="1">
          <p15:clr>
            <a:srgbClr val="A4A3A4"/>
          </p15:clr>
        </p15:guide>
        <p15:guide id="25" orient="horz" pos="26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ál Tekla" initials="GT" lastIdx="2" clrIdx="0">
    <p:extLst>
      <p:ext uri="{19B8F6BF-5375-455C-9EA6-DF929625EA0E}">
        <p15:presenceInfo xmlns:p15="http://schemas.microsoft.com/office/powerpoint/2012/main" userId="S-1-5-21-3563093249-3610939986-1009612277-20578" providerId="AD"/>
      </p:ext>
    </p:extLst>
  </p:cmAuthor>
  <p:cmAuthor id="2" name="Gilián Lilla Diána" initials="GLD" lastIdx="2" clrIdx="1">
    <p:extLst>
      <p:ext uri="{19B8F6BF-5375-455C-9EA6-DF929625EA0E}">
        <p15:presenceInfo xmlns:p15="http://schemas.microsoft.com/office/powerpoint/2012/main" userId="S::gilian.lilla@btk.elte.hu::f7a702a2-5240-41eb-abea-f71c7a44c64a" providerId="AD"/>
      </p:ext>
    </p:extLst>
  </p:cmAuthor>
  <p:cmAuthor id="3" name="Dr. Lilla Gilián" initials="GL" lastIdx="4" clrIdx="2">
    <p:extLst>
      <p:ext uri="{19B8F6BF-5375-455C-9EA6-DF929625EA0E}">
        <p15:presenceInfo xmlns:p15="http://schemas.microsoft.com/office/powerpoint/2012/main" userId="Dr. Lilla Giliá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65A"/>
    <a:srgbClr val="C8C9C7"/>
    <a:srgbClr val="9A3324"/>
    <a:srgbClr val="CEB390"/>
    <a:srgbClr val="F9E6E3"/>
    <a:srgbClr val="E9DBC9"/>
    <a:srgbClr val="E18B7F"/>
    <a:srgbClr val="EBAA9F"/>
    <a:srgbClr val="682320"/>
    <a:srgbClr val="C13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5226" autoAdjust="0"/>
  </p:normalViewPr>
  <p:slideViewPr>
    <p:cSldViewPr>
      <p:cViewPr varScale="1">
        <p:scale>
          <a:sx n="108" d="100"/>
          <a:sy n="108" d="100"/>
        </p:scale>
        <p:origin x="706" y="62"/>
      </p:cViewPr>
      <p:guideLst>
        <p:guide orient="horz" pos="261"/>
        <p:guide orient="horz" pos="3204"/>
        <p:guide/>
        <p:guide pos="5760"/>
        <p:guide orient="horz" pos="132"/>
        <p:guide orient="horz" pos="3012"/>
        <p:guide pos="143"/>
        <p:guide pos="5616"/>
        <p:guide pos="2880"/>
        <p:guide pos="1968"/>
        <p:guide pos="3792"/>
        <p:guide orient="horz" pos="1908"/>
        <p:guide orient="horz" pos="1476"/>
        <p:guide orient="horz" pos="1380"/>
        <p:guide pos="240"/>
        <p:guide pos="896"/>
        <p:guide orient="horz" pos="948"/>
        <p:guide orient="horz" pos="2580"/>
        <p:guide orient="horz" pos="468"/>
        <p:guide orient="horz" pos="516"/>
        <p:guide orient="horz" pos="303"/>
        <p:guide orient="horz" pos="26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font" Target="fonts/font15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0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3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1.fntdata"/><Relationship Id="rId108" Type="http://schemas.openxmlformats.org/officeDocument/2006/relationships/commentAuthors" Target="commentAuthor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presProps" Target="pres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1-06T08:58:58.369" idx="1">
    <p:pos x="10" y="10"/>
    <p:text>Lesz e orientation weblap?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76248-A4A7-4E1E-9988-5C08192E636E}" type="datetimeFigureOut">
              <a:rPr lang="hu-HU" smtClean="0"/>
              <a:t>2023. 01. 12.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B172B-FA2F-49EF-85DE-CA9666E135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26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5335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8482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249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930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8293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9744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143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couldn’t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register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yourself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reason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like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prerequisite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requirement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full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deadline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over…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must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request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instructor’s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lecturer’s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approval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signature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take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part in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approval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should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requested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teacher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Please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ask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teacher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Guest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have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gathered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signatures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Guest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please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bring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administrative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coordinator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building A,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office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44. 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Guest Student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end,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 Office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Deadline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3rd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à"/>
              <a:defRPr/>
            </a:pP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kumimoji="0" lang="en-GB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robably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most of the courses offered by the School of English and American Studies (SEAS)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ask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signature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teachers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6309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147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268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182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853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8139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2694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2013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364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03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6024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1594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8630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0313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5498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975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79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690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7994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81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3661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01311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83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7843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84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96181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85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138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86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38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243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07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496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244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6073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218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e.hu/en/visa-procedur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terhungary.gov.hu/eh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visa@elte.hu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qter.elte.hu/default.asp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qter.elte.hu/default.asp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qter.elte.hu/Statikus.aspx/GyIK-Diakigazolvany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coming@btk.elte.h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g"/><Relationship Id="rId7" Type="http://schemas.openxmlformats.org/officeDocument/2006/relationships/hyperlink" Target="https://www.facebook.com/eltefacultyofhumanities/" TargetMode="External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www.elte.hu/en/" TargetMode="External"/><Relationship Id="rId5" Type="http://schemas.openxmlformats.org/officeDocument/2006/relationships/hyperlink" Target="https://instagram.com/elte_btk?igshid=YmMyMTA2M2Y=" TargetMode="External"/><Relationship Id="rId10" Type="http://schemas.openxmlformats.org/officeDocument/2006/relationships/hyperlink" Target="https://btk.elte.hu/en/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www.facebook.com/groups/3052367614988051/?notif_id=1626960839707257&amp;notif_t=group_invited_to_group&amp;ref=noti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p.elte.hu/auth/module.php/eltedbauth/authpage.php?ReturnTo=https%3A%2F%2Fidp.elte.hu%2Fauth%2Fmodule.php%2Feltedbauth%2Fresume.php%3FState%3D_bc9851904680f908aeee77354e49d7ecc1aa7797eb%253Ahttps%253A%252F%252Fidp.elte.hu%252Fauth%252Fsaml2%252Fidp%252FSSOService.php%253Fspentityid%253Dhttps%25253A%25252F%25252Fkronosz.elte.hu%25252Fsimplesaml%25252Fmodule.php%25252Fsaml%25252Fsp%25252Fmetadata.php%25252Fdefault-sp%2526cookieTime%253D1629985476%2526RelayState%253Dhttps%25253A%25252F%25252Fkronosz.elte.hu%25252Fhome.php&amp;LoginType=neptun-href&amp;sp_language=h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p.elte.hu/auth/module.php/eltedbauth/authpage.php?ReturnTo=https%3A%2F%2Fidp.elte.hu%2Fauth%2Fmodule.php%2Feltedbauth%2Fresume.php%3FState%3D_bc9851904680f908aeee77354e49d7ecc1aa7797eb%253Ahttps%253A%252F%252Fidp.elte.hu%252Fauth%252Fsaml2%252Fidp%252FSSOService.php%253Fspentityid%253Dhttps%25253A%25252F%25252Fkronosz.elte.hu%25252Fsimplesaml%25252Fmodule.php%25252Fsaml%25252Fsp%25252Fmetadata.php%25252Fdefault-sp%2526cookieTime%253D1629985476%2526RelayState%253Dhttps%25253A%25252F%25252Fkronosz.elte.hu%25252Fhome.php&amp;LoginType=neptun-href&amp;sp_language=hu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tk.elte.hu/being_an_international_student_onlin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lte.hu/en/content/pastoral-service.t.1877?m=54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tk.elte.hu/orientation-week" TargetMode="External"/><Relationship Id="rId5" Type="http://schemas.openxmlformats.org/officeDocument/2006/relationships/hyperlink" Target="https://btk.elte.hu/welcome-to-our-new-students" TargetMode="Externa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e.hu/en/it-suppor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btk.elte.hu/angol-konyvta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germbibl@btk.elte.hu" TargetMode="External"/><Relationship Id="rId5" Type="http://schemas.openxmlformats.org/officeDocument/2006/relationships/hyperlink" Target="mailto:seaslib@btk.elte.hu" TargetMode="External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elte.hu/e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orientation-week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tk.elte.hu/welcome-to-our-new-students" TargetMode="External"/><Relationship Id="rId4" Type="http://schemas.openxmlformats.org/officeDocument/2006/relationships/hyperlink" Target="http://www.btk.elte.hu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en/incoming-registration-useful-informatio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erasmus_academic_coordinator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idp.elte.hu/auth/module.php/eltedbauth/authpage.php?ReturnTo=https%3A%2F%2Fidp.elte.hu%2Fauth%2Fmodule.php%2Feltedbauth%2Fresume.php%3FState%3D_00d203adce964e5b8d03d2fc2bee9a041ca78bdd9b%253Ahttps%253A%252F%252Fidp.elte.hu%252Fauth%252Fsaml2%252Fidp%252FSSOService.php%253Fspentityid%253Dhttps%25253A%25252F%25252Fkronosz.elte.hu%25252Fsimplesaml%25252Fmodule.php%25252Fsaml%25252Fsp%25252Fmetadata.php%25252Fdefault-sp%2526cookieTime%253D1630059140%2526RelayState%253Dhttps%25253A%25252F%25252Fkronosz.elte.hu%25252Fhome.php&amp;LoginType=neptun-href&amp;sp_language=hu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e.hu/en/it-suppor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gykezelo.elte.hu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erasmus_academic_coordinator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tk.elte.hu/en/content/course-catalogue-for-incoming-erasmus-students.t.3543?m=261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media/f6/76/c6c39ebe6beb04f10ce392110e83efb47648c17aecef594d0dacddee3aed/Neptun%20tutorial.mp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hungarian-language-course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hungarian_course@elte.hu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c.hu/in-englis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ter.elte.hu/UjJelszo.aspx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ce.hu/e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onzuliszolgalat.kormany.hu/hu-missions-abroad" TargetMode="External"/><Relationship Id="rId4" Type="http://schemas.openxmlformats.org/officeDocument/2006/relationships/hyperlink" Target="https://www.elte.hu/en/visa-procedure/entry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tk.elte.hu/academic-calendar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terhungary.gov.hu/e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tk.elte.hu/en/content/practical-matters.t.3375?m=2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73F341A-7720-6F4D-AC26-9CB4FFB8E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542924" y="1737781"/>
            <a:ext cx="5524227" cy="16394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45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Pre-Orientation</a:t>
            </a:r>
            <a:endParaRPr lang="hu-HU" sz="3300" dirty="0">
              <a:solidFill>
                <a:schemeClr val="bg1"/>
              </a:solidFill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542924" y="3287819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1575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</a:t>
            </a:r>
            <a:r>
              <a:rPr lang="hu-HU" sz="1575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Facutly</a:t>
            </a:r>
            <a:r>
              <a:rPr lang="hu-HU" sz="1575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575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Humanities</a:t>
            </a:r>
            <a:r>
              <a:rPr lang="hu-HU" sz="1575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Department of International Affairs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542924" y="4174708"/>
            <a:ext cx="5524227" cy="4479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1575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hu-HU" sz="1650" dirty="0">
              <a:solidFill>
                <a:schemeClr val="bg1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1CB771F8-0355-428B-BD6E-FB9EECD4F8C0}"/>
              </a:ext>
            </a:extLst>
          </p:cNvPr>
          <p:cNvSpPr txBox="1">
            <a:spLocks/>
          </p:cNvSpPr>
          <p:nvPr/>
        </p:nvSpPr>
        <p:spPr>
          <a:xfrm>
            <a:off x="518271" y="4072922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Lilla Gilián: Erasmus+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coordinator</a:t>
            </a:r>
            <a:endParaRPr lang="hu-HU" sz="1200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Mr. Sándor Balaci: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coordinator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295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Non-EEA students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400" b="1" dirty="0" err="1">
                <a:solidFill>
                  <a:schemeClr val="tx1"/>
                </a:solidFill>
              </a:rPr>
              <a:t>Students</a:t>
            </a:r>
            <a:r>
              <a:rPr lang="hu-HU" sz="1400" b="1" dirty="0">
                <a:solidFill>
                  <a:schemeClr val="tx1"/>
                </a:solidFill>
              </a:rPr>
              <a:t> in </a:t>
            </a:r>
            <a:r>
              <a:rPr lang="hu-HU" sz="1400" b="1" dirty="0" err="1">
                <a:solidFill>
                  <a:schemeClr val="tx1"/>
                </a:solidFill>
              </a:rPr>
              <a:t>possesion</a:t>
            </a:r>
            <a:r>
              <a:rPr lang="hu-HU" sz="1400" b="1" dirty="0">
                <a:solidFill>
                  <a:schemeClr val="tx1"/>
                </a:solidFill>
              </a:rPr>
              <a:t> of a D </a:t>
            </a:r>
            <a:r>
              <a:rPr lang="hu-HU" sz="1400" b="1" dirty="0" err="1">
                <a:solidFill>
                  <a:schemeClr val="tx1"/>
                </a:solidFill>
              </a:rPr>
              <a:t>type</a:t>
            </a:r>
            <a:r>
              <a:rPr lang="hu-HU" sz="1400" b="1" dirty="0">
                <a:solidFill>
                  <a:schemeClr val="tx1"/>
                </a:solidFill>
              </a:rPr>
              <a:t> of </a:t>
            </a:r>
            <a:r>
              <a:rPr lang="hu-HU" sz="1400" b="1" dirty="0" err="1">
                <a:solidFill>
                  <a:schemeClr val="tx1"/>
                </a:solidFill>
              </a:rPr>
              <a:t>visa</a:t>
            </a:r>
            <a:r>
              <a:rPr lang="hu-HU" sz="1400" b="1" dirty="0">
                <a:solidFill>
                  <a:schemeClr val="tx1"/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hu-HU" sz="1400" dirty="0" err="1">
                <a:solidFill>
                  <a:schemeClr val="tx1"/>
                </a:solidFill>
              </a:rPr>
              <a:t>After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registration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with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DIA </a:t>
            </a:r>
            <a:r>
              <a:rPr lang="hu-HU" sz="1400" dirty="0" err="1">
                <a:solidFill>
                  <a:schemeClr val="tx1"/>
                </a:solidFill>
              </a:rPr>
              <a:t>please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contact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National Directorate-General for Aliens Policing</a:t>
            </a:r>
            <a:r>
              <a:rPr lang="hu-HU" sz="1400" dirty="0">
                <a:solidFill>
                  <a:schemeClr val="tx1"/>
                </a:solidFill>
              </a:rPr>
              <a:t> in </a:t>
            </a:r>
            <a:r>
              <a:rPr lang="hu-HU" sz="1400" dirty="0" err="1">
                <a:solidFill>
                  <a:schemeClr val="tx1"/>
                </a:solidFill>
              </a:rPr>
              <a:t>order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to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obtain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residence</a:t>
            </a:r>
            <a:r>
              <a:rPr lang="hu-HU" sz="1400" dirty="0">
                <a:solidFill>
                  <a:schemeClr val="tx1"/>
                </a:solidFill>
              </a:rPr>
              <a:t> permit. </a:t>
            </a:r>
            <a:r>
              <a:rPr lang="hu-HU" sz="1400" dirty="0" err="1">
                <a:solidFill>
                  <a:schemeClr val="tx1"/>
                </a:solidFill>
              </a:rPr>
              <a:t>Please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ask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administrative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coordinator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to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issue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u="sng" dirty="0" err="1">
                <a:solidFill>
                  <a:schemeClr val="tx1"/>
                </a:solidFill>
              </a:rPr>
              <a:t>certificate</a:t>
            </a:r>
            <a:r>
              <a:rPr lang="hu-HU" sz="1400" u="sng" dirty="0">
                <a:solidFill>
                  <a:schemeClr val="tx1"/>
                </a:solidFill>
              </a:rPr>
              <a:t> of </a:t>
            </a:r>
            <a:r>
              <a:rPr lang="hu-HU" sz="1400" u="sng" dirty="0" err="1">
                <a:solidFill>
                  <a:schemeClr val="tx1"/>
                </a:solidFill>
              </a:rPr>
              <a:t>student</a:t>
            </a:r>
            <a:r>
              <a:rPr lang="hu-HU" sz="1400" u="sng" dirty="0">
                <a:solidFill>
                  <a:schemeClr val="tx1"/>
                </a:solidFill>
              </a:rPr>
              <a:t> status</a:t>
            </a:r>
            <a:r>
              <a:rPr lang="hu-HU" sz="1400" dirty="0">
                <a:solidFill>
                  <a:schemeClr val="tx1"/>
                </a:solidFill>
              </a:rPr>
              <a:t>, </a:t>
            </a:r>
            <a:r>
              <a:rPr lang="hu-HU" sz="1400" dirty="0" err="1">
                <a:solidFill>
                  <a:schemeClr val="tx1"/>
                </a:solidFill>
              </a:rPr>
              <a:t>that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can</a:t>
            </a:r>
            <a:r>
              <a:rPr lang="hu-HU" sz="1400" dirty="0">
                <a:solidFill>
                  <a:schemeClr val="tx1"/>
                </a:solidFill>
              </a:rPr>
              <a:t> be </a:t>
            </a:r>
            <a:r>
              <a:rPr lang="hu-HU" sz="1400" dirty="0" err="1">
                <a:solidFill>
                  <a:schemeClr val="tx1"/>
                </a:solidFill>
              </a:rPr>
              <a:t>forwarded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to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by</a:t>
            </a:r>
            <a:r>
              <a:rPr lang="hu-HU" sz="1400" dirty="0">
                <a:solidFill>
                  <a:schemeClr val="tx1"/>
                </a:solidFill>
              </a:rPr>
              <a:t> e-mail </a:t>
            </a:r>
            <a:r>
              <a:rPr lang="hu-HU" sz="1400" dirty="0" err="1">
                <a:solidFill>
                  <a:schemeClr val="tx1"/>
                </a:solidFill>
              </a:rPr>
              <a:t>too</a:t>
            </a:r>
            <a:r>
              <a:rPr lang="hu-HU" sz="1400" dirty="0">
                <a:solidFill>
                  <a:schemeClr val="tx1"/>
                </a:solidFill>
              </a:rPr>
              <a:t>. </a:t>
            </a:r>
            <a:r>
              <a:rPr lang="hu-HU" sz="1400" dirty="0" err="1">
                <a:solidFill>
                  <a:schemeClr val="tx1"/>
                </a:solidFill>
              </a:rPr>
              <a:t>This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document</a:t>
            </a:r>
            <a:r>
              <a:rPr lang="hu-HU" sz="1400" dirty="0">
                <a:solidFill>
                  <a:schemeClr val="tx1"/>
                </a:solidFill>
              </a:rPr>
              <a:t> is </a:t>
            </a:r>
            <a:r>
              <a:rPr lang="hu-HU" sz="1400" dirty="0" err="1">
                <a:solidFill>
                  <a:schemeClr val="tx1"/>
                </a:solidFill>
              </a:rPr>
              <a:t>absolutely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neccessary</a:t>
            </a:r>
            <a:r>
              <a:rPr lang="hu-HU" sz="1400" dirty="0">
                <a:solidFill>
                  <a:schemeClr val="tx1"/>
                </a:solidFill>
              </a:rPr>
              <a:t>, </a:t>
            </a:r>
            <a:r>
              <a:rPr lang="hu-HU" sz="1400" dirty="0" err="1">
                <a:solidFill>
                  <a:schemeClr val="tx1"/>
                </a:solidFill>
              </a:rPr>
              <a:t>together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with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rest of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required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documents</a:t>
            </a:r>
            <a:r>
              <a:rPr lang="hu-HU" sz="14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u-HU" sz="1400" dirty="0" err="1">
                <a:solidFill>
                  <a:schemeClr val="tx1"/>
                </a:solidFill>
              </a:rPr>
              <a:t>Please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check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website of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authority</a:t>
            </a:r>
            <a:r>
              <a:rPr lang="hu-HU" sz="1400" dirty="0">
                <a:solidFill>
                  <a:schemeClr val="tx1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hu-HU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https://www.elte.hu/en/visa-procedure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endParaRPr lang="hu-HU" sz="1400" b="1" i="1" dirty="0">
              <a:solidFill>
                <a:schemeClr val="tx1"/>
              </a:solidFill>
            </a:endParaRPr>
          </a:p>
          <a:p>
            <a:pPr algn="just"/>
            <a:r>
              <a:rPr lang="hu-HU" sz="1400" b="1" dirty="0">
                <a:solidFill>
                  <a:schemeClr val="tx1"/>
                </a:solidFill>
              </a:rPr>
              <a:t>NON-EEA (EU) </a:t>
            </a:r>
            <a:r>
              <a:rPr lang="hu-HU" sz="1400" b="1" dirty="0" err="1">
                <a:solidFill>
                  <a:schemeClr val="tx1"/>
                </a:solidFill>
              </a:rPr>
              <a:t>student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who</a:t>
            </a:r>
            <a:r>
              <a:rPr lang="hu-HU" sz="1400" b="1" dirty="0">
                <a:solidFill>
                  <a:schemeClr val="tx1"/>
                </a:solidFill>
              </a:rPr>
              <a:t> entered Hungary </a:t>
            </a:r>
            <a:r>
              <a:rPr lang="hu-HU" sz="1400" b="1" dirty="0" err="1">
                <a:solidFill>
                  <a:schemeClr val="tx1"/>
                </a:solidFill>
              </a:rPr>
              <a:t>without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any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visa</a:t>
            </a:r>
            <a:r>
              <a:rPr lang="hu-HU" sz="1400" b="1" dirty="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hu-HU" sz="1400" b="1" dirty="0" err="1">
                <a:solidFill>
                  <a:schemeClr val="tx1"/>
                </a:solidFill>
              </a:rPr>
              <a:t>We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would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suggest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you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to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visit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the</a:t>
            </a:r>
            <a:r>
              <a:rPr lang="hu-HU" sz="1400" b="1" dirty="0">
                <a:solidFill>
                  <a:schemeClr val="tx1"/>
                </a:solidFill>
              </a:rPr>
              <a:t> website </a:t>
            </a:r>
            <a:r>
              <a:rPr lang="hu-HU" sz="1400" b="1" dirty="0" err="1">
                <a:solidFill>
                  <a:schemeClr val="tx1"/>
                </a:solidFill>
              </a:rPr>
              <a:t>from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below</a:t>
            </a:r>
            <a:r>
              <a:rPr lang="hu-HU" sz="1400" b="1" dirty="0">
                <a:solidFill>
                  <a:schemeClr val="tx1"/>
                </a:solidFill>
              </a:rPr>
              <a:t> and </a:t>
            </a:r>
            <a:r>
              <a:rPr lang="hu-HU" sz="1400" b="1" dirty="0" err="1">
                <a:solidFill>
                  <a:schemeClr val="tx1"/>
                </a:solidFill>
              </a:rPr>
              <a:t>make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arrangements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according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to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the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information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provided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by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the</a:t>
            </a:r>
            <a:r>
              <a:rPr lang="hu-HU" sz="1400" b="1" dirty="0">
                <a:solidFill>
                  <a:schemeClr val="tx1"/>
                </a:solidFill>
              </a:rPr>
              <a:t> website:</a:t>
            </a:r>
          </a:p>
          <a:p>
            <a:pPr algn="just"/>
            <a:r>
              <a:rPr lang="hu-HU" sz="1400" dirty="0">
                <a:solidFill>
                  <a:schemeClr val="tx1"/>
                </a:solidFill>
              </a:rPr>
              <a:t>Enter Hungary: </a:t>
            </a:r>
            <a:r>
              <a:rPr lang="hu-HU" sz="1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https://enterhungary.gov.hu/eh/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46CFF82-528A-4C10-B49B-84D4F03D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8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9979985-BEB0-45AA-9717-DD02D8206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5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endParaRPr lang="en-US" sz="24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04800" y="1186517"/>
            <a:ext cx="8458200" cy="3233737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hu-HU" sz="2400" b="1" dirty="0" err="1">
                <a:solidFill>
                  <a:schemeClr val="tx1"/>
                </a:solidFill>
              </a:rPr>
              <a:t>Questions</a:t>
            </a:r>
            <a:r>
              <a:rPr lang="hu-HU" sz="2400" b="1" dirty="0">
                <a:solidFill>
                  <a:schemeClr val="tx1"/>
                </a:solidFill>
              </a:rPr>
              <a:t>: email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our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visa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coordinator</a:t>
            </a:r>
            <a:r>
              <a:rPr lang="hu-HU" sz="2400" b="1" dirty="0">
                <a:solidFill>
                  <a:schemeClr val="tx1"/>
                </a:solidFill>
              </a:rPr>
              <a:t>: </a:t>
            </a:r>
            <a:r>
              <a:rPr lang="hu-HU" sz="2400" b="1" dirty="0">
                <a:solidFill>
                  <a:schemeClr val="tx1"/>
                </a:solidFill>
                <a:hlinkClick r:id="rId3"/>
              </a:rPr>
              <a:t>visa@elte.hu</a:t>
            </a:r>
            <a:endParaRPr lang="hu-HU" sz="2400" b="1" dirty="0">
              <a:solidFill>
                <a:schemeClr val="tx1"/>
              </a:solidFill>
            </a:endParaRPr>
          </a:p>
          <a:p>
            <a:pPr algn="ctr" fontAlgn="base">
              <a:spcBef>
                <a:spcPts val="600"/>
              </a:spcBef>
              <a:spcAft>
                <a:spcPts val="600"/>
              </a:spcAft>
            </a:pP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28600" y="138366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8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8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The Residence Permit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3" name="Kép 2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E7C6E85B-092A-B1F4-56DF-0DC3316F6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1981200" y="1262043"/>
            <a:ext cx="4731687" cy="2998593"/>
          </a:xfrm>
          <a:prstGeom prst="rect">
            <a:avLst/>
          </a:prstGeom>
        </p:spPr>
      </p:pic>
      <p:sp>
        <p:nvSpPr>
          <p:cNvPr id="4" name="Mosolygó arc 3">
            <a:extLst>
              <a:ext uri="{FF2B5EF4-FFF2-40B4-BE49-F238E27FC236}">
                <a16:creationId xmlns:a16="http://schemas.microsoft.com/office/drawing/2014/main" id="{5D92992C-0B54-B1CD-0485-60687AE78AD6}"/>
              </a:ext>
            </a:extLst>
          </p:cNvPr>
          <p:cNvSpPr/>
          <p:nvPr/>
        </p:nvSpPr>
        <p:spPr>
          <a:xfrm>
            <a:off x="2209800" y="2038350"/>
            <a:ext cx="1600200" cy="19059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3121DF2-E407-9BFA-80A8-D59078640822}"/>
              </a:ext>
            </a:extLst>
          </p:cNvPr>
          <p:cNvSpPr/>
          <p:nvPr/>
        </p:nvSpPr>
        <p:spPr>
          <a:xfrm>
            <a:off x="3962400" y="2114550"/>
            <a:ext cx="16002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9E2083A3-895B-0E30-1D82-B8FC19BCE0BA}"/>
              </a:ext>
            </a:extLst>
          </p:cNvPr>
          <p:cNvSpPr/>
          <p:nvPr/>
        </p:nvSpPr>
        <p:spPr>
          <a:xfrm>
            <a:off x="3940307" y="1909434"/>
            <a:ext cx="16002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7381FE86-71DB-30A2-555D-281451236A37}"/>
              </a:ext>
            </a:extLst>
          </p:cNvPr>
          <p:cNvSpPr/>
          <p:nvPr/>
        </p:nvSpPr>
        <p:spPr>
          <a:xfrm>
            <a:off x="4435607" y="2522124"/>
            <a:ext cx="517393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629373FC-245F-15E0-A2DC-0FF1527CF232}"/>
              </a:ext>
            </a:extLst>
          </p:cNvPr>
          <p:cNvSpPr/>
          <p:nvPr/>
        </p:nvSpPr>
        <p:spPr>
          <a:xfrm>
            <a:off x="5638800" y="2532740"/>
            <a:ext cx="990600" cy="14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56F3E29E-77B0-0790-6C66-2E755203E0EA}"/>
              </a:ext>
            </a:extLst>
          </p:cNvPr>
          <p:cNvSpPr/>
          <p:nvPr/>
        </p:nvSpPr>
        <p:spPr>
          <a:xfrm>
            <a:off x="5569058" y="3683068"/>
            <a:ext cx="1066800" cy="242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5F739255-160F-AEAF-5C17-98D3F15EDD62}"/>
              </a:ext>
            </a:extLst>
          </p:cNvPr>
          <p:cNvSpPr/>
          <p:nvPr/>
        </p:nvSpPr>
        <p:spPr>
          <a:xfrm>
            <a:off x="5322376" y="1411353"/>
            <a:ext cx="1295400" cy="242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7A29346-81F7-AF3D-3DF4-0E91E8CFC465}"/>
              </a:ext>
            </a:extLst>
          </p:cNvPr>
          <p:cNvSpPr/>
          <p:nvPr/>
        </p:nvSpPr>
        <p:spPr>
          <a:xfrm>
            <a:off x="2160654" y="1757034"/>
            <a:ext cx="887346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58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900" y="138366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The Residence Permit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0E9868C3-43F9-7626-CED6-95AF5E978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28437"/>
            <a:ext cx="4938740" cy="3097447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90C45B4A-BC08-4433-01C1-33A3DDBFF0DB}"/>
              </a:ext>
            </a:extLst>
          </p:cNvPr>
          <p:cNvSpPr/>
          <p:nvPr/>
        </p:nvSpPr>
        <p:spPr>
          <a:xfrm>
            <a:off x="3429000" y="2591182"/>
            <a:ext cx="762000" cy="1329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93CC6A5-134F-E23F-FB7E-83F61D89E089}"/>
              </a:ext>
            </a:extLst>
          </p:cNvPr>
          <p:cNvSpPr/>
          <p:nvPr/>
        </p:nvSpPr>
        <p:spPr>
          <a:xfrm>
            <a:off x="2595966" y="3868059"/>
            <a:ext cx="4338234" cy="218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8DDAAF70-0AD1-F66D-BABF-B33F2454352F}"/>
              </a:ext>
            </a:extLst>
          </p:cNvPr>
          <p:cNvSpPr/>
          <p:nvPr/>
        </p:nvSpPr>
        <p:spPr>
          <a:xfrm>
            <a:off x="4876800" y="3652277"/>
            <a:ext cx="479183" cy="146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Mosolygó arc 3">
            <a:extLst>
              <a:ext uri="{FF2B5EF4-FFF2-40B4-BE49-F238E27FC236}">
                <a16:creationId xmlns:a16="http://schemas.microsoft.com/office/drawing/2014/main" id="{0AA7DC41-5B4E-5364-170E-AC0442B36A5D}"/>
              </a:ext>
            </a:extLst>
          </p:cNvPr>
          <p:cNvSpPr/>
          <p:nvPr/>
        </p:nvSpPr>
        <p:spPr>
          <a:xfrm>
            <a:off x="2819400" y="2274253"/>
            <a:ext cx="266700" cy="2628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20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4508465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1103113" y="690829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Chapter 2</a:t>
            </a:r>
          </a:p>
          <a:p>
            <a:pPr algn="ctr"/>
            <a:r>
              <a:rPr lang="hu-HU" sz="4000" dirty="0" err="1">
                <a:solidFill>
                  <a:schemeClr val="bg1"/>
                </a:solidFill>
              </a:rPr>
              <a:t>Student</a:t>
            </a:r>
            <a:r>
              <a:rPr lang="hu-HU" sz="4000" dirty="0">
                <a:solidFill>
                  <a:schemeClr val="bg1"/>
                </a:solidFill>
              </a:rPr>
              <a:t> ID</a:t>
            </a:r>
            <a:br>
              <a:rPr lang="hu-HU" sz="4000" dirty="0">
                <a:solidFill>
                  <a:schemeClr val="bg1"/>
                </a:solidFill>
              </a:rPr>
            </a:br>
            <a:r>
              <a:rPr lang="hu-HU" sz="4000" dirty="0">
                <a:solidFill>
                  <a:schemeClr val="bg1"/>
                </a:solidFill>
              </a:rPr>
              <a:t>(</a:t>
            </a:r>
            <a:r>
              <a:rPr lang="hu-HU" sz="4000" dirty="0" err="1">
                <a:solidFill>
                  <a:schemeClr val="bg1"/>
                </a:solidFill>
              </a:rPr>
              <a:t>Student</a:t>
            </a:r>
            <a:r>
              <a:rPr lang="hu-HU" sz="4000" dirty="0">
                <a:solidFill>
                  <a:schemeClr val="bg1"/>
                </a:solidFill>
              </a:rPr>
              <a:t> </a:t>
            </a:r>
            <a:r>
              <a:rPr lang="hu-HU" sz="4000" dirty="0" err="1">
                <a:solidFill>
                  <a:schemeClr val="bg1"/>
                </a:solidFill>
              </a:rPr>
              <a:t>card</a:t>
            </a:r>
            <a:r>
              <a:rPr lang="hu-HU" sz="4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391400" y="4670523"/>
            <a:ext cx="1637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88713" y="80739"/>
            <a:ext cx="8686800" cy="454174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71292D"/>
                </a:solidFill>
              </a:rPr>
              <a:t>Quaestura</a:t>
            </a:r>
            <a:r>
              <a:rPr lang="en-US" sz="1800" b="1" dirty="0">
                <a:solidFill>
                  <a:srgbClr val="71292D"/>
                </a:solidFill>
              </a:rPr>
              <a:t> Office</a:t>
            </a:r>
            <a:r>
              <a:rPr lang="hu-HU" sz="1800" b="1" dirty="0">
                <a:solidFill>
                  <a:srgbClr val="71292D"/>
                </a:solidFill>
              </a:rPr>
              <a:t> </a:t>
            </a:r>
            <a:r>
              <a:rPr lang="hu-HU" sz="1800" dirty="0">
                <a:hlinkClick r:id="rId3"/>
              </a:rPr>
              <a:t>https://qter.elte.hu/default.aspx</a:t>
            </a:r>
            <a:r>
              <a:rPr lang="hu-HU" sz="1800" dirty="0"/>
              <a:t> </a:t>
            </a:r>
            <a:r>
              <a:rPr lang="hu-HU" sz="1800" dirty="0">
                <a:solidFill>
                  <a:srgbClr val="71292D"/>
                </a:solidFill>
              </a:rPr>
              <a:t>- S</a:t>
            </a:r>
            <a:r>
              <a:rPr lang="en-US" sz="1800" dirty="0" err="1">
                <a:solidFill>
                  <a:srgbClr val="71292D"/>
                </a:solidFill>
              </a:rPr>
              <a:t>ervices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DB21C21-3918-48A7-BAD3-4C442AFE7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" t="11481" r="25000" b="15926"/>
          <a:stretch/>
        </p:blipFill>
        <p:spPr>
          <a:xfrm>
            <a:off x="914400" y="595738"/>
            <a:ext cx="7086600" cy="38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71292D"/>
                </a:solidFill>
              </a:rPr>
              <a:t>Quaestura</a:t>
            </a:r>
            <a:r>
              <a:rPr lang="en-US" sz="1800" b="1" dirty="0">
                <a:solidFill>
                  <a:srgbClr val="71292D"/>
                </a:solidFill>
              </a:rPr>
              <a:t> Office</a:t>
            </a:r>
            <a:r>
              <a:rPr lang="hu-HU" sz="1800" b="1" dirty="0">
                <a:solidFill>
                  <a:srgbClr val="71292D"/>
                </a:solidFill>
              </a:rPr>
              <a:t> </a:t>
            </a:r>
            <a:r>
              <a:rPr lang="hu-HU" sz="1800" dirty="0">
                <a:hlinkClick r:id="rId3"/>
              </a:rPr>
              <a:t>https://qter.elte.hu/default.aspx</a:t>
            </a:r>
            <a:br>
              <a:rPr lang="hu-HU" sz="1800" dirty="0"/>
            </a:br>
            <a:r>
              <a:rPr lang="en-US" sz="1800" dirty="0">
                <a:solidFill>
                  <a:srgbClr val="71292D"/>
                </a:solidFill>
              </a:rPr>
              <a:t>Services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Neptun</a:t>
            </a: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Password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Certificate of Student Status (active) (however the DIA office is also able to send you the certificate if you request 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Processes Temporary Student Identification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Arranges Health Insurance on a fee-paying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C960043-A9E7-4B31-9606-57C3D3DA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8819"/>
            <a:ext cx="5281574" cy="4363307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45AD145-FDA7-47D7-B708-76539957C876}"/>
              </a:ext>
            </a:extLst>
          </p:cNvPr>
          <p:cNvSpPr/>
          <p:nvPr/>
        </p:nvSpPr>
        <p:spPr>
          <a:xfrm>
            <a:off x="0" y="740637"/>
            <a:ext cx="366225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400" b="1" dirty="0"/>
              <a:t>Egyetem tér 5</a:t>
            </a:r>
            <a:endParaRPr lang="en-GB" sz="2400" b="1" dirty="0"/>
          </a:p>
          <a:p>
            <a:pPr marL="0" indent="0" algn="ctr">
              <a:buNone/>
            </a:pPr>
            <a:r>
              <a:rPr lang="en-GB" sz="2400" b="1" dirty="0"/>
              <a:t>1053 Budapest</a:t>
            </a:r>
          </a:p>
          <a:p>
            <a:pPr algn="ctr"/>
            <a:endParaRPr lang="en-GB" sz="2400" b="1" dirty="0"/>
          </a:p>
          <a:p>
            <a:pPr marL="0" indent="0" algn="ctr">
              <a:buNone/>
            </a:pPr>
            <a:r>
              <a:rPr lang="en-GB" sz="1800" dirty="0"/>
              <a:t>About a </a:t>
            </a:r>
            <a:r>
              <a:rPr lang="hu-HU" sz="1800" dirty="0"/>
              <a:t>5-10</a:t>
            </a:r>
            <a:r>
              <a:rPr lang="en-GB" sz="1800" dirty="0"/>
              <a:t> minutes walk from the Faculty of Humanities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3">
            <a:extLst>
              <a:ext uri="{FF2B5EF4-FFF2-40B4-BE49-F238E27FC236}">
                <a16:creationId xmlns:a16="http://schemas.microsoft.com/office/drawing/2014/main" id="{3A85ACF5-D403-4C71-8823-8CF45B07EAF3}"/>
              </a:ext>
            </a:extLst>
          </p:cNvPr>
          <p:cNvSpPr/>
          <p:nvPr/>
        </p:nvSpPr>
        <p:spPr>
          <a:xfrm>
            <a:off x="2697771" y="994191"/>
            <a:ext cx="3914388" cy="3155117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Webpages</a:t>
            </a:r>
            <a:r>
              <a:rPr kumimoji="0" lang="hu-HU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20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  <a:r>
              <a:rPr kumimoji="0" lang="hu-HU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</a:t>
            </a:r>
            <a:endParaRPr kumimoji="0" lang="hu-HU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Orientation</a:t>
            </a:r>
            <a:endParaRPr lang="hu-HU" sz="2000" dirty="0">
              <a:latin typeface="Calibri" panose="020F0502020204030204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ID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Bank account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regulations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practical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Documents</a:t>
            </a:r>
            <a:r>
              <a:rPr lang="hu-HU" sz="20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during</a:t>
            </a:r>
            <a:r>
              <a:rPr lang="hu-HU" sz="20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hu-HU" sz="20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semester</a:t>
            </a:r>
            <a:endParaRPr lang="hu-HU" sz="2000" dirty="0"/>
          </a:p>
          <a:p>
            <a:pPr marL="228600"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u="sng" dirty="0" err="1">
                <a:solidFill>
                  <a:prstClr val="black"/>
                </a:solidFill>
                <a:latin typeface="Calibri" panose="020F0502020204030204"/>
              </a:rPr>
              <a:t>Neptun</a:t>
            </a:r>
            <a:r>
              <a:rPr lang="hu-HU" sz="2000" u="sng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hu-HU" sz="2000" u="sng" dirty="0" err="1">
                <a:solidFill>
                  <a:prstClr val="black"/>
                </a:solidFill>
                <a:latin typeface="Calibri" panose="020F0502020204030204"/>
              </a:rPr>
              <a:t>Course</a:t>
            </a:r>
            <a:r>
              <a:rPr lang="hu-HU" sz="2000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sz="2000" u="sng" dirty="0" err="1">
                <a:solidFill>
                  <a:prstClr val="black"/>
                </a:solidFill>
                <a:latin typeface="Calibri" panose="020F0502020204030204"/>
              </a:rPr>
              <a:t>registration</a:t>
            </a:r>
            <a:endParaRPr kumimoji="0" lang="hu-HU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90488">
              <a:lnSpc>
                <a:spcPts val="2000"/>
              </a:lnSpc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4" name="Folyamatábra: Feldolgozás 13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2033843" y="137413"/>
            <a:ext cx="5242245" cy="381000"/>
          </a:xfrm>
          <a:prstGeom prst="flowChartProcess">
            <a:avLst/>
          </a:prstGeom>
          <a:solidFill>
            <a:srgbClr val="C8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1800"/>
              </a:lnSpc>
            </a:pPr>
            <a:r>
              <a:rPr lang="en-US" sz="2000" b="1" u="sng" spc="2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hu-HU" sz="1600" dirty="0" err="1">
                <a:solidFill>
                  <a:schemeClr val="bg1"/>
                </a:solidFill>
                <a:ea typeface="Microsoft YaHei" panose="020B0503020204020204" pitchFamily="34" charset="-122"/>
              </a:rPr>
              <a:t>Contents</a:t>
            </a:r>
            <a:endParaRPr lang="hu-HU" sz="16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4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Quaestura</a:t>
            </a:r>
            <a:r>
              <a:rPr lang="en-US" sz="18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Office</a:t>
            </a:r>
          </a:p>
        </p:txBody>
      </p:sp>
      <p:sp>
        <p:nvSpPr>
          <p:cNvPr id="13" name="Téglalap 12"/>
          <p:cNvSpPr/>
          <p:nvPr/>
        </p:nvSpPr>
        <p:spPr>
          <a:xfrm>
            <a:off x="1063227" y="958627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73E14A90-E536-456E-AD43-84541D900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478049"/>
              </p:ext>
            </p:extLst>
          </p:nvPr>
        </p:nvGraphicFramePr>
        <p:xfrm>
          <a:off x="2627113" y="1902409"/>
          <a:ext cx="3810000" cy="1676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386779638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9660748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Monday: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09:00 - 13:00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015971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 dirty="0" err="1">
                          <a:solidFill>
                            <a:schemeClr val="bg1"/>
                          </a:solidFill>
                          <a:effectLst/>
                        </a:rPr>
                        <a:t>Tuesday</a:t>
                      </a:r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09:00 - 13:00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000049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 dirty="0" err="1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12:00 - 16:00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813192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Thursday: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09:00 - 13:00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520318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Friday: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08:00 - 12:00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917361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03ED8908-8E1E-4334-AF74-BB84B6DC6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74146"/>
            <a:ext cx="69377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Opening </a:t>
            </a:r>
            <a:r>
              <a:rPr kumimoji="0" lang="hu-HU" altLang="hu-HU" sz="16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Hours</a:t>
            </a:r>
            <a:r>
              <a:rPr kumimoji="0" lang="hu-HU" altLang="hu-HU" sz="1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 </a:t>
            </a:r>
            <a:r>
              <a:rPr kumimoji="0" lang="hu-HU" altLang="hu-HU" sz="16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at</a:t>
            </a:r>
            <a:r>
              <a:rPr kumimoji="0" lang="hu-HU" altLang="hu-HU" sz="1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 EGYETEM TÉR 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(</a:t>
            </a:r>
            <a:r>
              <a:rPr kumimoji="0" lang="hu-HU" altLang="hu-HU" sz="1400" b="1" i="0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Right</a:t>
            </a:r>
            <a:r>
              <a:rPr kumimoji="0" lang="hu-HU" altLang="hu-HU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 </a:t>
            </a:r>
            <a:r>
              <a:rPr kumimoji="0" lang="hu-HU" altLang="hu-HU" sz="1400" b="1" i="0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now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.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When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classes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start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may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change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,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please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check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the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website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that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time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.)</a:t>
            </a:r>
            <a:endParaRPr kumimoji="0" lang="hu-HU" altLang="hu-HU" sz="1400" b="0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62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Students staying shorter than 12 months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Temporary Student ID paper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(A/4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sheet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Issued by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Quaestura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Office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https://qter.elte.hu/Statikus.aspx/GyIK-Diakigazolvany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most login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Quaestura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Neptun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 (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A/4) is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60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Questura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link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mentioned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60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expires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has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again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Quaestura Office.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Discounted transportation in </a:t>
            </a:r>
            <a:r>
              <a:rPr lang="hu-HU" sz="1800" dirty="0">
                <a:solidFill>
                  <a:srgbClr val="71292D"/>
                </a:solidFill>
              </a:rPr>
              <a:t>Hungary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</a:rPr>
              <a:t>Temporary Student ID paper </a:t>
            </a:r>
            <a:r>
              <a:rPr lang="hu-HU" sz="1800" dirty="0">
                <a:solidFill>
                  <a:schemeClr val="bg1"/>
                </a:solidFill>
              </a:rPr>
              <a:t>is </a:t>
            </a:r>
            <a:r>
              <a:rPr lang="en-GB" sz="1800" dirty="0">
                <a:solidFill>
                  <a:schemeClr val="bg1"/>
                </a:solidFill>
              </a:rPr>
              <a:t>valid to be used for discounted transportation</a:t>
            </a:r>
            <a:r>
              <a:rPr lang="hu-HU" sz="1800" dirty="0">
                <a:solidFill>
                  <a:schemeClr val="bg1"/>
                </a:solidFill>
              </a:rPr>
              <a:t> in Budapest and </a:t>
            </a:r>
            <a:r>
              <a:rPr lang="hu-HU" sz="1800" dirty="0" err="1">
                <a:solidFill>
                  <a:schemeClr val="bg1"/>
                </a:solidFill>
              </a:rPr>
              <a:t>any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other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means</a:t>
            </a:r>
            <a:r>
              <a:rPr lang="hu-HU" sz="1800" dirty="0">
                <a:solidFill>
                  <a:schemeClr val="bg1"/>
                </a:solidFill>
              </a:rPr>
              <a:t> of </a:t>
            </a:r>
            <a:r>
              <a:rPr lang="hu-HU" sz="1800" dirty="0" err="1">
                <a:solidFill>
                  <a:schemeClr val="bg1"/>
                </a:solidFill>
              </a:rPr>
              <a:t>transportation</a:t>
            </a:r>
            <a:r>
              <a:rPr lang="hu-HU" sz="1800" dirty="0">
                <a:solidFill>
                  <a:schemeClr val="bg1"/>
                </a:solidFill>
              </a:rPr>
              <a:t> in Hungary (</a:t>
            </a:r>
            <a:r>
              <a:rPr lang="hu-HU" sz="1800" dirty="0" err="1">
                <a:solidFill>
                  <a:schemeClr val="bg1"/>
                </a:solidFill>
              </a:rPr>
              <a:t>bus</a:t>
            </a:r>
            <a:r>
              <a:rPr lang="hu-HU" sz="1800" dirty="0">
                <a:solidFill>
                  <a:schemeClr val="bg1"/>
                </a:solidFill>
              </a:rPr>
              <a:t>, </a:t>
            </a:r>
            <a:r>
              <a:rPr lang="hu-HU" sz="1800" dirty="0" err="1">
                <a:solidFill>
                  <a:schemeClr val="bg1"/>
                </a:solidFill>
              </a:rPr>
              <a:t>train,etc</a:t>
            </a:r>
            <a:r>
              <a:rPr lang="hu-HU" sz="1800" dirty="0">
                <a:solidFill>
                  <a:schemeClr val="bg1"/>
                </a:solidFill>
              </a:rPr>
              <a:t>).</a:t>
            </a:r>
          </a:p>
          <a:p>
            <a:pPr marL="0" indent="0" algn="ctr">
              <a:buNone/>
            </a:pPr>
            <a:endParaRPr lang="hu-HU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1800" dirty="0" err="1">
                <a:solidFill>
                  <a:schemeClr val="bg1"/>
                </a:solidFill>
              </a:rPr>
              <a:t>Always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check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for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student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discounts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at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other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places</a:t>
            </a:r>
            <a:r>
              <a:rPr lang="hu-HU" sz="1800" dirty="0">
                <a:solidFill>
                  <a:schemeClr val="bg1"/>
                </a:solidFill>
              </a:rPr>
              <a:t> (</a:t>
            </a:r>
            <a:r>
              <a:rPr lang="hu-HU" sz="1800" dirty="0" err="1">
                <a:solidFill>
                  <a:schemeClr val="bg1"/>
                </a:solidFill>
              </a:rPr>
              <a:t>e.g</a:t>
            </a:r>
            <a:r>
              <a:rPr lang="hu-HU" sz="1800" dirty="0">
                <a:solidFill>
                  <a:schemeClr val="bg1"/>
                </a:solidFill>
              </a:rPr>
              <a:t>. </a:t>
            </a:r>
            <a:r>
              <a:rPr lang="hu-HU" sz="1800" dirty="0" err="1">
                <a:solidFill>
                  <a:schemeClr val="bg1"/>
                </a:solidFill>
              </a:rPr>
              <a:t>museums</a:t>
            </a:r>
            <a:r>
              <a:rPr lang="hu-HU" sz="1800" dirty="0">
                <a:solidFill>
                  <a:schemeClr val="bg1"/>
                </a:solidFill>
              </a:rPr>
              <a:t>, </a:t>
            </a:r>
            <a:r>
              <a:rPr lang="hu-HU" sz="1800" dirty="0" err="1">
                <a:solidFill>
                  <a:schemeClr val="bg1"/>
                </a:solidFill>
              </a:rPr>
              <a:t>cultural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events</a:t>
            </a:r>
            <a:r>
              <a:rPr lang="hu-HU" sz="1800" dirty="0">
                <a:solidFill>
                  <a:schemeClr val="bg1"/>
                </a:solidFill>
              </a:rPr>
              <a:t>, sport </a:t>
            </a:r>
            <a:r>
              <a:rPr lang="hu-HU" sz="1800" dirty="0" err="1">
                <a:solidFill>
                  <a:schemeClr val="bg1"/>
                </a:solidFill>
              </a:rPr>
              <a:t>facilities</a:t>
            </a:r>
            <a:r>
              <a:rPr lang="hu-HU" sz="1800" dirty="0">
                <a:solidFill>
                  <a:schemeClr val="bg1"/>
                </a:solidFill>
              </a:rPr>
              <a:t>)</a:t>
            </a:r>
            <a:endParaRPr lang="en-GB" sz="1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Discounted transportation in Budapest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1009650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</a:rPr>
              <a:t>ALWAYS c</a:t>
            </a:r>
            <a:r>
              <a:rPr lang="en-US" sz="1800" dirty="0" err="1">
                <a:solidFill>
                  <a:schemeClr val="bg1"/>
                </a:solidFill>
              </a:rPr>
              <a:t>arry</a:t>
            </a:r>
            <a:r>
              <a:rPr lang="en-US" sz="1800" dirty="0">
                <a:solidFill>
                  <a:schemeClr val="bg1"/>
                </a:solidFill>
              </a:rPr>
              <a:t> your student </a:t>
            </a:r>
            <a:r>
              <a:rPr lang="hu-HU" sz="1800" dirty="0">
                <a:solidFill>
                  <a:schemeClr val="bg1"/>
                </a:solidFill>
              </a:rPr>
              <a:t>ID</a:t>
            </a:r>
            <a:r>
              <a:rPr lang="en-US" sz="1800" dirty="0">
                <a:solidFill>
                  <a:schemeClr val="bg1"/>
                </a:solidFill>
              </a:rPr>
              <a:t> with you</a:t>
            </a:r>
          </a:p>
          <a:p>
            <a:pPr algn="just"/>
            <a:r>
              <a:rPr lang="en-US" sz="1800" b="1" dirty="0">
                <a:solidFill>
                  <a:schemeClr val="bg1"/>
                </a:solidFill>
              </a:rPr>
              <a:t>Monthly discounted pass: 3.</a:t>
            </a:r>
            <a:r>
              <a:rPr lang="hu-HU" sz="1800" b="1" dirty="0">
                <a:solidFill>
                  <a:schemeClr val="bg1"/>
                </a:solidFill>
              </a:rPr>
              <a:t>450 HUF</a:t>
            </a:r>
            <a:endParaRPr lang="en-US" sz="1800" b="1" dirty="0">
              <a:solidFill>
                <a:schemeClr val="bg1"/>
              </a:solidFill>
            </a:endParaRPr>
          </a:p>
          <a:p>
            <a:pPr algn="just"/>
            <a:r>
              <a:rPr lang="hu-HU" sz="1800" dirty="0" err="1">
                <a:solidFill>
                  <a:schemeClr val="bg1"/>
                </a:solidFill>
              </a:rPr>
              <a:t>Your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student</a:t>
            </a:r>
            <a:r>
              <a:rPr lang="hu-HU" sz="1800" dirty="0">
                <a:solidFill>
                  <a:schemeClr val="bg1"/>
                </a:solidFill>
              </a:rPr>
              <a:t> ID </a:t>
            </a:r>
            <a:r>
              <a:rPr lang="hu-HU" sz="1800" dirty="0" err="1">
                <a:solidFill>
                  <a:schemeClr val="bg1"/>
                </a:solidFill>
              </a:rPr>
              <a:t>card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number</a:t>
            </a:r>
            <a:r>
              <a:rPr lang="hu-HU" sz="1800" dirty="0">
                <a:solidFill>
                  <a:schemeClr val="bg1"/>
                </a:solidFill>
              </a:rPr>
              <a:t> is </a:t>
            </a:r>
            <a:r>
              <a:rPr lang="hu-HU" sz="1800" dirty="0" err="1">
                <a:solidFill>
                  <a:schemeClr val="bg1"/>
                </a:solidFill>
              </a:rPr>
              <a:t>necessary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for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pass</a:t>
            </a:r>
            <a:r>
              <a:rPr lang="hu-HU" sz="1800" dirty="0">
                <a:solidFill>
                  <a:schemeClr val="bg1"/>
                </a:solidFill>
              </a:rPr>
              <a:t>, </a:t>
            </a:r>
            <a:r>
              <a:rPr lang="hu-HU" sz="1800" dirty="0" err="1">
                <a:solidFill>
                  <a:schemeClr val="bg1"/>
                </a:solidFill>
              </a:rPr>
              <a:t>you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should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write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this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number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on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pass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if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this</a:t>
            </a:r>
            <a:r>
              <a:rPr lang="hu-HU" sz="1800" dirty="0">
                <a:solidFill>
                  <a:schemeClr val="bg1"/>
                </a:solidFill>
              </a:rPr>
              <a:t> has </a:t>
            </a:r>
            <a:r>
              <a:rPr lang="hu-HU" sz="1800" dirty="0" err="1">
                <a:solidFill>
                  <a:schemeClr val="bg1"/>
                </a:solidFill>
              </a:rPr>
              <a:t>not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been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done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at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cashier</a:t>
            </a:r>
            <a:endParaRPr lang="hu-HU" sz="1800" dirty="0">
              <a:solidFill>
                <a:schemeClr val="bg1"/>
              </a:solidFill>
            </a:endParaRPr>
          </a:p>
          <a:p>
            <a:pPr algn="just"/>
            <a:endParaRPr lang="hu-HU" sz="1800" dirty="0">
              <a:solidFill>
                <a:schemeClr val="bg1"/>
              </a:solidFill>
            </a:endParaRPr>
          </a:p>
          <a:p>
            <a:pPr algn="just"/>
            <a:r>
              <a:rPr lang="hu-HU" sz="1800" dirty="0">
                <a:solidFill>
                  <a:schemeClr val="bg1"/>
                </a:solidFill>
              </a:rPr>
              <a:t>Budapest </a:t>
            </a:r>
            <a:r>
              <a:rPr lang="hu-HU" sz="1800" dirty="0" err="1">
                <a:solidFill>
                  <a:schemeClr val="bg1"/>
                </a:solidFill>
              </a:rPr>
              <a:t>pass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can</a:t>
            </a:r>
            <a:r>
              <a:rPr lang="hu-HU" sz="1800" dirty="0">
                <a:solidFill>
                  <a:schemeClr val="bg1"/>
                </a:solidFill>
              </a:rPr>
              <a:t> be </a:t>
            </a:r>
            <a:r>
              <a:rPr lang="hu-HU" sz="1800" dirty="0" err="1">
                <a:solidFill>
                  <a:schemeClr val="bg1"/>
                </a:solidFill>
              </a:rPr>
              <a:t>bought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from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ticket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machines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or</a:t>
            </a:r>
            <a:r>
              <a:rPr lang="hu-HU" sz="1800" dirty="0">
                <a:solidFill>
                  <a:schemeClr val="bg1"/>
                </a:solidFill>
              </a:rPr>
              <a:t> online </a:t>
            </a:r>
            <a:r>
              <a:rPr lang="hu-HU" sz="1800" dirty="0" err="1">
                <a:solidFill>
                  <a:schemeClr val="bg1"/>
                </a:solidFill>
              </a:rPr>
              <a:t>through</a:t>
            </a:r>
            <a:r>
              <a:rPr lang="hu-HU" sz="1800" dirty="0">
                <a:solidFill>
                  <a:schemeClr val="bg1"/>
                </a:solidFill>
              </a:rPr>
              <a:t> „Budapest Go” app.  </a:t>
            </a:r>
          </a:p>
          <a:p>
            <a:pPr algn="just"/>
            <a:endParaRPr lang="hu-HU" sz="1800" dirty="0">
              <a:solidFill>
                <a:schemeClr val="bg1"/>
              </a:solidFill>
            </a:endParaRPr>
          </a:p>
          <a:p>
            <a:pPr algn="just"/>
            <a:r>
              <a:rPr lang="hu-HU" sz="1800" dirty="0" err="1">
                <a:solidFill>
                  <a:schemeClr val="bg1"/>
                </a:solidFill>
              </a:rPr>
              <a:t>One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way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ticket</a:t>
            </a:r>
            <a:r>
              <a:rPr lang="hu-HU" sz="1800" dirty="0">
                <a:solidFill>
                  <a:schemeClr val="bg1"/>
                </a:solidFill>
              </a:rPr>
              <a:t>: 350 HUF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Discounted transportation in Budapest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/>
              <a:t>You must have a </a:t>
            </a:r>
            <a:r>
              <a:rPr lang="hu-HU" sz="1800" dirty="0" err="1"/>
              <a:t>validated</a:t>
            </a:r>
            <a:r>
              <a:rPr lang="hu-HU" sz="1800" dirty="0"/>
              <a:t> </a:t>
            </a:r>
            <a:r>
              <a:rPr lang="en-US" sz="1800" dirty="0"/>
              <a:t>ticket or a valid pass before boarding the vehicles. </a:t>
            </a:r>
            <a:endParaRPr lang="hu-HU" sz="1800" dirty="0"/>
          </a:p>
          <a:p>
            <a:pPr algn="just"/>
            <a:r>
              <a:rPr lang="hu-HU" sz="1800" b="1" dirty="0"/>
              <a:t>BKK </a:t>
            </a:r>
            <a:r>
              <a:rPr lang="en-US" sz="1800" b="1" dirty="0"/>
              <a:t>officials are authorized to check the validity of your ticket or pass any time during or after your trip.</a:t>
            </a:r>
            <a:endParaRPr lang="hu-HU" sz="1800" b="1" dirty="0"/>
          </a:p>
          <a:p>
            <a:pPr algn="just"/>
            <a:r>
              <a:rPr lang="en-US" sz="1800" dirty="0"/>
              <a:t>Passengers without valid ticket or pass are to pay a heavy fine</a:t>
            </a:r>
            <a:r>
              <a:rPr lang="hu-HU" sz="1800" dirty="0"/>
              <a:t>:</a:t>
            </a:r>
            <a:r>
              <a:rPr lang="en-US" sz="1800" dirty="0"/>
              <a:t> </a:t>
            </a:r>
            <a:r>
              <a:rPr lang="hu-HU" sz="1800" dirty="0"/>
              <a:t>22</a:t>
            </a:r>
            <a:r>
              <a:rPr lang="en-US" sz="1800" dirty="0"/>
              <a:t>.000,- HUF (approx. </a:t>
            </a:r>
            <a:r>
              <a:rPr lang="hu-HU" sz="1800" dirty="0"/>
              <a:t>55-60</a:t>
            </a:r>
            <a:r>
              <a:rPr lang="en-US" sz="1800" dirty="0"/>
              <a:t> </a:t>
            </a:r>
            <a:r>
              <a:rPr lang="hu-HU" sz="1800" dirty="0"/>
              <a:t>EUR</a:t>
            </a:r>
            <a:r>
              <a:rPr lang="en-US" sz="1800" dirty="0"/>
              <a:t>).</a:t>
            </a:r>
            <a:endParaRPr lang="hu-HU" sz="1800" dirty="0"/>
          </a:p>
          <a:p>
            <a:pPr algn="just"/>
            <a:endParaRPr lang="hu-HU" sz="1800" dirty="0"/>
          </a:p>
          <a:p>
            <a:pPr algn="just"/>
            <a:r>
              <a:rPr lang="hu-HU" sz="1800" dirty="0">
                <a:sym typeface="Wingdings" panose="05000000000000000000" pitchFamily="2" charset="2"/>
              </a:rPr>
              <a:t> </a:t>
            </a:r>
            <a:r>
              <a:rPr lang="hu-HU" sz="1800" dirty="0" err="1">
                <a:sym typeface="Wingdings" panose="05000000000000000000" pitchFamily="2" charset="2"/>
              </a:rPr>
              <a:t>Do</a:t>
            </a:r>
            <a:r>
              <a:rPr lang="hu-HU" sz="1800" dirty="0">
                <a:sym typeface="Wingdings" panose="05000000000000000000" pitchFamily="2" charset="2"/>
              </a:rPr>
              <a:t> NOT </a:t>
            </a:r>
            <a:r>
              <a:rPr lang="hu-HU" sz="1800" dirty="0" err="1">
                <a:sym typeface="Wingdings" panose="05000000000000000000" pitchFamily="2" charset="2"/>
              </a:rPr>
              <a:t>use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public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transport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without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your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Student</a:t>
            </a:r>
            <a:r>
              <a:rPr lang="hu-HU" sz="1800" dirty="0">
                <a:sym typeface="Wingdings" panose="05000000000000000000" pitchFamily="2" charset="2"/>
              </a:rPr>
              <a:t> ID </a:t>
            </a:r>
            <a:r>
              <a:rPr lang="hu-HU" sz="1800" dirty="0" err="1">
                <a:sym typeface="Wingdings" panose="05000000000000000000" pitchFamily="2" charset="2"/>
              </a:rPr>
              <a:t>paper</a:t>
            </a:r>
            <a:r>
              <a:rPr lang="hu-HU" sz="1800" dirty="0">
                <a:sym typeface="Wingdings" panose="05000000000000000000" pitchFamily="2" charset="2"/>
              </a:rPr>
              <a:t>!!!</a:t>
            </a:r>
            <a:endParaRPr lang="hu-HU" sz="18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04800" y="209550"/>
            <a:ext cx="8458200" cy="41138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5438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Bank account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BF3BB31A-85C2-E28C-1CD3-6CD4BD1A073A}"/>
              </a:ext>
            </a:extLst>
          </p:cNvPr>
          <p:cNvSpPr/>
          <p:nvPr/>
        </p:nvSpPr>
        <p:spPr>
          <a:xfrm>
            <a:off x="990600" y="514350"/>
            <a:ext cx="7162800" cy="36576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Chapter3</a:t>
            </a:r>
            <a:b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Bank account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Open a bank account in Hungary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79831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Erasmus+ and exchange students:</a:t>
            </a:r>
            <a:br>
              <a:rPr kumimoji="0" lang="hu-H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obligatory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hungarian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bank account,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especially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5438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Bank account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3" name="Kép 2" descr="A képen szöveg, számítógép, elektronika látható&#10;&#10;Automatikusan generált leírás">
            <a:extLst>
              <a:ext uri="{FF2B5EF4-FFF2-40B4-BE49-F238E27FC236}">
                <a16:creationId xmlns:a16="http://schemas.microsoft.com/office/drawing/2014/main" id="{42728E7E-512F-427C-9445-1F02633F6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09235"/>
            <a:ext cx="3352800" cy="15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Open a bank account in Hungary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open the account at any banks.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 bank: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Astoria (campus): </a:t>
            </a:r>
            <a:r>
              <a:rPr kumimoji="0" lang="en-US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Károly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krt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</a:t>
            </a:r>
            <a:endParaRPr kumimoji="0" lang="hu-HU" sz="18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OTP ATM:</a:t>
            </a:r>
            <a:b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building 4/A, next to the Dept. of International Affairs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5438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Bank account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90C93D9-632A-47B9-A510-40250679F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733550"/>
            <a:ext cx="118319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361950"/>
            <a:ext cx="7162800" cy="36576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Chapter4</a:t>
            </a:r>
            <a:b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                   Campus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rgbClr val="85402C"/>
                </a:solidFill>
              </a:rPr>
              <a:t>Department of International Affairs (DIA)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87808" y="971550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Múzeum krt. 4/A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1088 Budapest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Ground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floor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room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Administrative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coordinators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chemeClr val="bg1"/>
                </a:solidFill>
              </a:rPr>
              <a:t>Erasmus+ exchange students: </a:t>
            </a:r>
            <a:r>
              <a:rPr lang="hu-HU" sz="1800" dirty="0" err="1">
                <a:solidFill>
                  <a:schemeClr val="bg1"/>
                </a:solidFill>
              </a:rPr>
              <a:t>Ms</a:t>
            </a:r>
            <a:r>
              <a:rPr lang="hu-HU" sz="1800" dirty="0">
                <a:solidFill>
                  <a:schemeClr val="bg1"/>
                </a:solidFill>
              </a:rPr>
              <a:t>. Lilla Gilián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incoming@btk.elte.hu</a:t>
            </a: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 err="1">
                <a:solidFill>
                  <a:schemeClr val="bg1"/>
                </a:solidFill>
              </a:rPr>
              <a:t>Other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exchange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students</a:t>
            </a:r>
            <a:r>
              <a:rPr lang="hu-HU" sz="1800" dirty="0">
                <a:solidFill>
                  <a:schemeClr val="bg1"/>
                </a:solidFill>
              </a:rPr>
              <a:t>: Mr. Sándor Balaci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u="sng" dirty="0">
                <a:solidFill>
                  <a:schemeClr val="bg1"/>
                </a:solidFill>
              </a:rPr>
              <a:t>mobility@btk.elte.hu</a:t>
            </a: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chemeClr val="bg1"/>
                </a:solidFill>
              </a:rPr>
              <a:t>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5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00100" y="229323"/>
            <a:ext cx="7543800" cy="445950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bg1"/>
                </a:solidFill>
              </a:rPr>
              <a:t>Webpages</a:t>
            </a:r>
            <a:r>
              <a:rPr lang="hu-HU" sz="3200" b="1" dirty="0">
                <a:solidFill>
                  <a:schemeClr val="bg1"/>
                </a:solidFill>
              </a:rPr>
              <a:t>, </a:t>
            </a:r>
            <a:r>
              <a:rPr lang="hu-HU" sz="3200" b="1" dirty="0" err="1">
                <a:solidFill>
                  <a:schemeClr val="bg1"/>
                </a:solidFill>
              </a:rPr>
              <a:t>social</a:t>
            </a:r>
            <a:r>
              <a:rPr lang="hu-HU" sz="3200" b="1" dirty="0">
                <a:solidFill>
                  <a:schemeClr val="bg1"/>
                </a:solidFill>
              </a:rPr>
              <a:t> </a:t>
            </a:r>
            <a:r>
              <a:rPr lang="hu-HU" sz="3200" b="1" dirty="0" err="1">
                <a:solidFill>
                  <a:schemeClr val="bg1"/>
                </a:solidFill>
              </a:rPr>
              <a:t>media</a:t>
            </a:r>
            <a:endParaRPr lang="en-US" sz="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5943600" y="4655135"/>
            <a:ext cx="3084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hu-HU" sz="1600" spc="2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Follow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us</a:t>
            </a:r>
            <a:r>
              <a:rPr lang="hu-HU" sz="1600" dirty="0">
                <a:solidFill>
                  <a:schemeClr val="bg1"/>
                </a:solidFill>
              </a:rPr>
              <a:t> online</a:t>
            </a:r>
            <a:endParaRPr lang="hu-HU" sz="100" dirty="0">
              <a:solidFill>
                <a:schemeClr val="bg1"/>
              </a:solidFill>
              <a:latin typeface="Goldenbook" panose="02070502060405060302" pitchFamily="18" charset="-18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97A4E1BB-F2A0-46CA-9CBF-613C71674DFF}"/>
              </a:ext>
            </a:extLst>
          </p:cNvPr>
          <p:cNvSpPr/>
          <p:nvPr/>
        </p:nvSpPr>
        <p:spPr>
          <a:xfrm>
            <a:off x="7309424" y="1458279"/>
            <a:ext cx="1399788" cy="1610796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90488">
              <a:lnSpc>
                <a:spcPts val="2000"/>
              </a:lnSpc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4526EFE1-AA9D-4F32-96E8-34E060C70A75}"/>
              </a:ext>
            </a:extLst>
          </p:cNvPr>
          <p:cNvSpPr/>
          <p:nvPr/>
        </p:nvSpPr>
        <p:spPr>
          <a:xfrm>
            <a:off x="567157" y="1458279"/>
            <a:ext cx="1399788" cy="1610796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90488">
              <a:lnSpc>
                <a:spcPts val="2000"/>
              </a:lnSpc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Tartalom helye 5" descr="File:Instagram logo 2016.svg - Wikipedia">
            <a:hlinkClick r:id="rId5"/>
            <a:extLst>
              <a:ext uri="{FF2B5EF4-FFF2-40B4-BE49-F238E27FC236}">
                <a16:creationId xmlns:a16="http://schemas.microsoft.com/office/drawing/2014/main" id="{7D4A5C41-75D3-4DCF-86F9-7D67BB085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8" y="1677624"/>
            <a:ext cx="1172106" cy="1172106"/>
          </a:xfrm>
          <a:prstGeom prst="rect">
            <a:avLst/>
          </a:prstGeom>
        </p:spPr>
      </p:pic>
      <p:pic>
        <p:nvPicPr>
          <p:cNvPr id="19" name="Kép 18">
            <a:hlinkClick r:id="rId7"/>
            <a:extLst>
              <a:ext uri="{FF2B5EF4-FFF2-40B4-BE49-F238E27FC236}">
                <a16:creationId xmlns:a16="http://schemas.microsoft.com/office/drawing/2014/main" id="{06329AB9-A76F-4494-BCFB-9CE5B65B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93" y="1696152"/>
            <a:ext cx="1135050" cy="11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4ABE0348-8AE6-42D2-8F9D-D5FAE8349D84}"/>
              </a:ext>
            </a:extLst>
          </p:cNvPr>
          <p:cNvSpPr/>
          <p:nvPr/>
        </p:nvSpPr>
        <p:spPr>
          <a:xfrm>
            <a:off x="2427437" y="831226"/>
            <a:ext cx="4289126" cy="3050332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6BF3869-1DBB-4450-A1E1-B3560D3E2FBD}"/>
              </a:ext>
            </a:extLst>
          </p:cNvPr>
          <p:cNvSpPr/>
          <p:nvPr/>
        </p:nvSpPr>
        <p:spPr>
          <a:xfrm>
            <a:off x="2667000" y="1021469"/>
            <a:ext cx="3886200" cy="1242208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lvl="0" algn="ctr" defTabSz="914400"/>
            <a:r>
              <a:rPr lang="en-GB" sz="1800" dirty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Join our Facebook group:</a:t>
            </a:r>
            <a:endParaRPr lang="hu-HU" sz="1800" dirty="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ctr" defTabSz="914400"/>
            <a:r>
              <a:rPr lang="en-GB" sz="1800" b="1" u="sng" dirty="0">
                <a:solidFill>
                  <a:srgbClr val="0000FF"/>
                </a:solidFill>
                <a:ea typeface="SimSun" panose="02010600030101010101" pitchFamily="2" charset="-122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Students of the Faculty</a:t>
            </a:r>
            <a:endParaRPr lang="hu-HU" sz="1800" b="1" u="sng" dirty="0">
              <a:solidFill>
                <a:srgbClr val="0000FF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defTabSz="914400"/>
            <a:endParaRPr lang="hu-HU" sz="1300" b="1" u="sng" dirty="0">
              <a:solidFill>
                <a:srgbClr val="0000FF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300" u="sng" dirty="0">
                <a:hlinkClick r:id="rId10"/>
              </a:rPr>
              <a:t>OFFICAL FACULTY WEBSITE</a:t>
            </a:r>
            <a:endParaRPr lang="hu-HU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>
                <a:hlinkClick r:id="rId11"/>
              </a:rPr>
              <a:t>ELTE OFFICIAL WEBSITE</a:t>
            </a:r>
          </a:p>
          <a:p>
            <a:pPr lvl="0" defTabSz="914400"/>
            <a:endParaRPr lang="hu-HU" sz="1800" dirty="0">
              <a:solidFill>
                <a:prstClr val="black"/>
              </a:solidFill>
              <a:latin typeface="Garamond" panose="02020404030301010803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Kép 12" descr="50 Dicas Para Vender Mais, Parte 1. | Cibercultura ...">
            <a:extLst>
              <a:ext uri="{FF2B5EF4-FFF2-40B4-BE49-F238E27FC236}">
                <a16:creationId xmlns:a16="http://schemas.microsoft.com/office/drawing/2014/main" id="{1D5DE3DD-F304-4AC8-815E-A712954146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30" y="2172950"/>
            <a:ext cx="2402738" cy="1618000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078793BE-FCB6-4C31-BB9C-89EBA61AFCBC}"/>
              </a:ext>
            </a:extLst>
          </p:cNvPr>
          <p:cNvSpPr/>
          <p:nvPr/>
        </p:nvSpPr>
        <p:spPr>
          <a:xfrm>
            <a:off x="800099" y="4037512"/>
            <a:ext cx="7543800" cy="445950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/>
              <a:t>Follow</a:t>
            </a:r>
            <a:r>
              <a:rPr lang="hu-HU" sz="3200" b="1" dirty="0"/>
              <a:t> </a:t>
            </a:r>
            <a:r>
              <a:rPr lang="hu-HU" sz="3200" b="1" dirty="0" err="1"/>
              <a:t>us</a:t>
            </a:r>
            <a:r>
              <a:rPr lang="hu-HU" sz="3200" b="1" dirty="0"/>
              <a:t> online</a:t>
            </a:r>
            <a:endParaRPr lang="en-US" sz="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rgbClr val="85402C"/>
                </a:solidFill>
              </a:rPr>
              <a:t>Department of International Affairs (DIA)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597F5BC-A280-46AA-8A72-22183C5ED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60" y="982989"/>
            <a:ext cx="4154679" cy="3393076"/>
          </a:xfrm>
          <a:prstGeom prst="rect">
            <a:avLst/>
          </a:prstGeom>
        </p:spPr>
      </p:pic>
      <p:sp>
        <p:nvSpPr>
          <p:cNvPr id="2" name="Nyíl: jobbra mutató 1">
            <a:extLst>
              <a:ext uri="{FF2B5EF4-FFF2-40B4-BE49-F238E27FC236}">
                <a16:creationId xmlns:a16="http://schemas.microsoft.com/office/drawing/2014/main" id="{7A88C4FE-16D9-EF0C-CB21-4C14B8E1877E}"/>
              </a:ext>
            </a:extLst>
          </p:cNvPr>
          <p:cNvSpPr/>
          <p:nvPr/>
        </p:nvSpPr>
        <p:spPr>
          <a:xfrm rot="16200000">
            <a:off x="4461103" y="3749447"/>
            <a:ext cx="450392" cy="2286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3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rgbClr val="85402C"/>
                </a:solidFill>
              </a:rPr>
              <a:t>How do I contact the DIA</a:t>
            </a:r>
            <a:r>
              <a:rPr lang="hu-HU" sz="1800" b="1" dirty="0">
                <a:solidFill>
                  <a:srgbClr val="85402C"/>
                </a:solidFill>
              </a:rPr>
              <a:t> and </a:t>
            </a:r>
            <a:r>
              <a:rPr lang="hu-HU" sz="1800" b="1" dirty="0" err="1">
                <a:solidFill>
                  <a:srgbClr val="85402C"/>
                </a:solidFill>
              </a:rPr>
              <a:t>my</a:t>
            </a:r>
            <a:r>
              <a:rPr lang="hu-HU" sz="1800" b="1" dirty="0">
                <a:solidFill>
                  <a:srgbClr val="85402C"/>
                </a:solidFill>
              </a:rPr>
              <a:t> </a:t>
            </a:r>
            <a:r>
              <a:rPr lang="hu-HU" sz="1800" b="1" dirty="0" err="1">
                <a:solidFill>
                  <a:srgbClr val="85402C"/>
                </a:solidFill>
              </a:rPr>
              <a:t>administrative</a:t>
            </a:r>
            <a:r>
              <a:rPr lang="hu-HU" sz="1800" b="1" dirty="0">
                <a:solidFill>
                  <a:srgbClr val="85402C"/>
                </a:solidFill>
              </a:rPr>
              <a:t> </a:t>
            </a:r>
            <a:r>
              <a:rPr lang="hu-HU" sz="1800" b="1" dirty="0" err="1">
                <a:solidFill>
                  <a:srgbClr val="85402C"/>
                </a:solidFill>
              </a:rPr>
              <a:t>coordinator</a:t>
            </a:r>
            <a:r>
              <a:rPr lang="en-GB" sz="1800" b="1" dirty="0">
                <a:solidFill>
                  <a:srgbClr val="85402C"/>
                </a:solidFill>
              </a:rPr>
              <a:t>?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Students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have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register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office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hours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here: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kronosz.elte.hu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schemeClr val="bg1"/>
                </a:solidFill>
              </a:rPr>
              <a:t>O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ffice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hours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Monday: 13.00-16.00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Tuesday: no office hours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Wednesday: 13.00-16.00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Thursday: no office hours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Friday: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09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.00-12.00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600" b="1" dirty="0">
                <a:solidFill>
                  <a:srgbClr val="85402C"/>
                </a:solidFill>
              </a:rPr>
            </a:br>
            <a:r>
              <a:rPr lang="en-US" sz="1600" b="1" dirty="0">
                <a:solidFill>
                  <a:srgbClr val="85402C"/>
                </a:solidFill>
              </a:rPr>
              <a:t>Student administration </a:t>
            </a:r>
            <a:br>
              <a:rPr lang="hu-HU" sz="1600" b="1" dirty="0">
                <a:solidFill>
                  <a:srgbClr val="85402C"/>
                </a:solidFill>
              </a:rPr>
            </a:br>
            <a:r>
              <a:rPr lang="en-US" sz="1600" b="1" u="sng" dirty="0">
                <a:solidFill>
                  <a:srgbClr val="85402C"/>
                </a:solidFill>
              </a:rPr>
              <a:t>Registration </a:t>
            </a:r>
            <a:r>
              <a:rPr lang="hu-HU" sz="1600" b="1" u="sng" dirty="0" err="1">
                <a:solidFill>
                  <a:srgbClr val="85402C"/>
                </a:solidFill>
              </a:rPr>
              <a:t>with</a:t>
            </a:r>
            <a:r>
              <a:rPr lang="en-US" sz="1600" b="1" u="sng" dirty="0">
                <a:solidFill>
                  <a:srgbClr val="85402C"/>
                </a:solidFill>
              </a:rPr>
              <a:t> the DIA office</a:t>
            </a:r>
            <a:br>
              <a:rPr lang="en-US" sz="1600" b="1" dirty="0">
                <a:solidFill>
                  <a:srgbClr val="85402C"/>
                </a:solidFill>
              </a:rPr>
            </a:br>
            <a:endParaRPr lang="en-US" sz="16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71550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1400" b="1" dirty="0"/>
          </a:p>
          <a:p>
            <a:pPr marL="0" indent="0">
              <a:buNone/>
            </a:pPr>
            <a:r>
              <a:rPr lang="hu-HU" sz="1600" b="1" u="sng" dirty="0"/>
              <a:t>R</a:t>
            </a:r>
            <a:r>
              <a:rPr lang="en-GB" sz="1600" b="1" u="sng" dirty="0" err="1"/>
              <a:t>egistration</a:t>
            </a:r>
            <a:r>
              <a:rPr lang="hu-HU" sz="1600" b="1" u="sng" dirty="0"/>
              <a:t> </a:t>
            </a:r>
            <a:r>
              <a:rPr lang="en-GB" sz="1600" b="1" u="sng" dirty="0"/>
              <a:t>at the </a:t>
            </a:r>
            <a:r>
              <a:rPr lang="hu-HU" sz="1600" b="1" u="sng" dirty="0" err="1"/>
              <a:t>office</a:t>
            </a:r>
            <a:r>
              <a:rPr lang="hu-HU" sz="1600" b="1" u="sng" dirty="0"/>
              <a:t> </a:t>
            </a:r>
            <a:r>
              <a:rPr lang="hu-HU" sz="1600" b="1" u="sng" dirty="0" err="1"/>
              <a:t>on</a:t>
            </a:r>
            <a:r>
              <a:rPr lang="hu-HU" sz="1600" b="1" u="sng" dirty="0"/>
              <a:t> </a:t>
            </a:r>
            <a:r>
              <a:rPr lang="hu-HU" sz="1600" b="1" u="sng" dirty="0" err="1"/>
              <a:t>the</a:t>
            </a:r>
            <a:r>
              <a:rPr lang="hu-HU" sz="1600" b="1" u="sng" dirty="0"/>
              <a:t> </a:t>
            </a:r>
            <a:r>
              <a:rPr lang="hu-HU" sz="1600" b="1" u="sng" dirty="0" err="1"/>
              <a:t>first</a:t>
            </a:r>
            <a:r>
              <a:rPr lang="hu-HU" sz="1600" b="1" u="sng" dirty="0"/>
              <a:t> </a:t>
            </a:r>
            <a:r>
              <a:rPr lang="hu-HU" sz="1600" b="1" u="sng" dirty="0" err="1"/>
              <a:t>week</a:t>
            </a:r>
            <a:r>
              <a:rPr lang="hu-HU" sz="1600" b="1" u="sng" dirty="0"/>
              <a:t> (27th Febr – 3rd </a:t>
            </a:r>
            <a:r>
              <a:rPr lang="hu-HU" sz="1600" b="1" u="sng" dirty="0" err="1"/>
              <a:t>March</a:t>
            </a:r>
            <a:r>
              <a:rPr lang="hu-HU" sz="1600" b="1" u="sng" dirty="0"/>
              <a:t>):</a:t>
            </a:r>
          </a:p>
          <a:p>
            <a:pPr marL="0" indent="0">
              <a:buNone/>
            </a:pPr>
            <a:endParaRPr lang="hu-HU" sz="14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 err="1"/>
              <a:t>After</a:t>
            </a:r>
            <a:r>
              <a:rPr lang="hu-HU" sz="1400" dirty="0"/>
              <a:t> </a:t>
            </a:r>
            <a:r>
              <a:rPr lang="hu-HU" sz="1400" dirty="0" err="1"/>
              <a:t>arrival</a:t>
            </a:r>
            <a:r>
              <a:rPr lang="hu-HU" sz="1400" dirty="0"/>
              <a:t>, </a:t>
            </a:r>
            <a:r>
              <a:rPr lang="hu-HU" sz="1400" dirty="0" err="1"/>
              <a:t>you</a:t>
            </a:r>
            <a:r>
              <a:rPr lang="hu-HU" sz="1400" dirty="0"/>
              <a:t> must </a:t>
            </a:r>
            <a:r>
              <a:rPr lang="hu-HU" sz="1400" dirty="0" err="1"/>
              <a:t>visit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</a:t>
            </a:r>
            <a:r>
              <a:rPr lang="hu-HU" sz="1400" dirty="0" err="1"/>
              <a:t>office</a:t>
            </a:r>
            <a:r>
              <a:rPr lang="hu-HU" sz="1400" dirty="0"/>
              <a:t> for </a:t>
            </a:r>
            <a:r>
              <a:rPr lang="hu-HU" sz="1400" dirty="0" err="1"/>
              <a:t>Registration</a:t>
            </a:r>
            <a:endParaRPr lang="en-US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/>
              <a:t>Registration is a must!</a:t>
            </a:r>
            <a:r>
              <a:rPr lang="hu-HU" sz="14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/>
              <a:t>Building A, </a:t>
            </a:r>
            <a:r>
              <a:rPr lang="hu-HU" sz="1400" dirty="0" err="1"/>
              <a:t>room</a:t>
            </a:r>
            <a:r>
              <a:rPr lang="hu-HU" sz="1400" dirty="0"/>
              <a:t>: 44 (</a:t>
            </a:r>
            <a:r>
              <a:rPr lang="hu-HU" sz="1400" dirty="0" err="1"/>
              <a:t>ground</a:t>
            </a:r>
            <a:r>
              <a:rPr lang="hu-HU" sz="1400" dirty="0"/>
              <a:t> </a:t>
            </a:r>
            <a:r>
              <a:rPr lang="hu-HU" sz="1400" dirty="0" err="1"/>
              <a:t>floor</a:t>
            </a:r>
            <a:r>
              <a:rPr lang="hu-HU" sz="1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>
                <a:solidFill>
                  <a:schemeClr val="bg1"/>
                </a:solidFill>
              </a:rPr>
              <a:t>Erasmus+ exchange students: </a:t>
            </a:r>
            <a:r>
              <a:rPr lang="hu-HU" sz="1400" dirty="0" err="1">
                <a:solidFill>
                  <a:schemeClr val="bg1"/>
                </a:solidFill>
              </a:rPr>
              <a:t>Ms</a:t>
            </a:r>
            <a:r>
              <a:rPr lang="hu-HU" sz="1400" dirty="0">
                <a:solidFill>
                  <a:schemeClr val="bg1"/>
                </a:solidFill>
              </a:rPr>
              <a:t>. Lilla Gilián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 err="1">
                <a:solidFill>
                  <a:schemeClr val="bg1"/>
                </a:solidFill>
              </a:rPr>
              <a:t>Other</a:t>
            </a:r>
            <a:r>
              <a:rPr lang="hu-HU" sz="1400" dirty="0">
                <a:solidFill>
                  <a:schemeClr val="bg1"/>
                </a:solidFill>
              </a:rPr>
              <a:t> exchange students: Mr. Sándor Balaci </a:t>
            </a:r>
          </a:p>
          <a:p>
            <a:endParaRPr lang="hu-HU" sz="1400" dirty="0"/>
          </a:p>
          <a:p>
            <a:r>
              <a:rPr lang="hu-HU" sz="1600" b="1" dirty="0" err="1"/>
              <a:t>Bring</a:t>
            </a:r>
            <a:r>
              <a:rPr lang="hu-HU" sz="1600" b="1" dirty="0"/>
              <a:t> </a:t>
            </a:r>
            <a:r>
              <a:rPr lang="hu-HU" sz="1600" b="1" dirty="0" err="1"/>
              <a:t>your</a:t>
            </a:r>
            <a:r>
              <a:rPr lang="hu-HU" sz="1600" b="1" dirty="0"/>
              <a:t> </a:t>
            </a:r>
            <a:r>
              <a:rPr lang="hu-HU" sz="1600" b="1" dirty="0" err="1"/>
              <a:t>Certificate</a:t>
            </a:r>
            <a:r>
              <a:rPr lang="hu-HU" sz="1600" b="1" dirty="0"/>
              <a:t> of </a:t>
            </a:r>
            <a:r>
              <a:rPr lang="hu-HU" sz="1600" b="1" dirty="0" err="1"/>
              <a:t>Arrival</a:t>
            </a:r>
            <a:r>
              <a:rPr lang="hu-HU" sz="1600" b="1" dirty="0"/>
              <a:t> with </a:t>
            </a:r>
            <a:r>
              <a:rPr lang="hu-HU" sz="1600" b="1" dirty="0" err="1"/>
              <a:t>yourself</a:t>
            </a:r>
            <a:r>
              <a:rPr lang="hu-HU" sz="1600" b="1" dirty="0"/>
              <a:t>!!!</a:t>
            </a:r>
            <a:endParaRPr lang="en-US" sz="1600" b="1" dirty="0"/>
          </a:p>
          <a:p>
            <a:pPr marL="0" lv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GB" sz="1400" b="1" dirty="0"/>
              <a:t>After </a:t>
            </a:r>
            <a:r>
              <a:rPr lang="hu-HU" sz="1400" b="1" dirty="0"/>
              <a:t>3rd </a:t>
            </a:r>
            <a:r>
              <a:rPr lang="hu-HU" sz="1400" b="1" dirty="0" err="1"/>
              <a:t>March</a:t>
            </a:r>
            <a:r>
              <a:rPr lang="en-GB" sz="1400" b="1" dirty="0"/>
              <a:t>: </a:t>
            </a:r>
            <a:r>
              <a:rPr lang="hu-HU" sz="1400" b="1" dirty="0"/>
              <a:t>in </a:t>
            </a:r>
            <a:r>
              <a:rPr lang="hu-HU" sz="1400" dirty="0"/>
              <a:t>Office </a:t>
            </a:r>
            <a:r>
              <a:rPr lang="hu-HU" sz="1400" dirty="0" err="1"/>
              <a:t>hours</a:t>
            </a:r>
            <a:r>
              <a:rPr lang="hu-HU" sz="1400" dirty="0"/>
              <a:t>: ONLY with </a:t>
            </a:r>
            <a:r>
              <a:rPr lang="hu-HU" sz="1400" dirty="0" err="1"/>
              <a:t>booked</a:t>
            </a:r>
            <a:r>
              <a:rPr lang="hu-HU" sz="1400" dirty="0"/>
              <a:t> </a:t>
            </a:r>
            <a:r>
              <a:rPr lang="hu-HU" sz="1400" dirty="0" err="1"/>
              <a:t>appointment</a:t>
            </a:r>
            <a:r>
              <a:rPr lang="hu-HU" sz="14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/>
              <a:t>Book an appointment for an office hour</a:t>
            </a:r>
            <a:r>
              <a:rPr lang="hu-HU" sz="1400" dirty="0"/>
              <a:t>: </a:t>
            </a:r>
            <a:r>
              <a:rPr lang="hu-HU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kronosz.elte.hu</a:t>
            </a:r>
            <a:endParaRPr lang="en-GB" sz="1400" b="1" dirty="0">
              <a:solidFill>
                <a:schemeClr val="bg1"/>
              </a:solidFill>
            </a:endParaRPr>
          </a:p>
          <a:p>
            <a:endParaRPr lang="hu-HU" sz="14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361950"/>
            <a:ext cx="7162800" cy="36576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 err="1">
                <a:solidFill>
                  <a:schemeClr val="bg1"/>
                </a:solidFill>
              </a:rPr>
              <a:t>Further</a:t>
            </a:r>
            <a:r>
              <a:rPr lang="hu-HU" sz="2600" b="1" dirty="0">
                <a:solidFill>
                  <a:schemeClr val="bg1"/>
                </a:solidFill>
              </a:rPr>
              <a:t> </a:t>
            </a:r>
            <a:r>
              <a:rPr lang="hu-HU" sz="2600" b="1" dirty="0" err="1">
                <a:solidFill>
                  <a:schemeClr val="bg1"/>
                </a:solidFill>
              </a:rPr>
              <a:t>useful</a:t>
            </a:r>
            <a:r>
              <a:rPr lang="hu-HU" sz="2600" b="1" dirty="0">
                <a:solidFill>
                  <a:schemeClr val="bg1"/>
                </a:solidFill>
              </a:rPr>
              <a:t> </a:t>
            </a:r>
            <a:r>
              <a:rPr lang="hu-HU" sz="2600" b="1" dirty="0" err="1">
                <a:solidFill>
                  <a:schemeClr val="bg1"/>
                </a:solidFill>
              </a:rPr>
              <a:t>information</a:t>
            </a:r>
            <a:endParaRPr lang="hu-HU" sz="2600" b="1" dirty="0">
              <a:solidFill>
                <a:schemeClr val="bg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3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err="1">
                <a:solidFill>
                  <a:srgbClr val="85402C"/>
                </a:solidFill>
              </a:rPr>
              <a:t>Buddy</a:t>
            </a:r>
            <a:r>
              <a:rPr lang="hu-HU" sz="2800" b="1" dirty="0">
                <a:solidFill>
                  <a:srgbClr val="85402C"/>
                </a:solidFill>
              </a:rPr>
              <a:t> stop</a:t>
            </a:r>
            <a:endParaRPr lang="en-US" sz="2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Gólyavár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building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rule is simple: whether you just have a question or feel entirely lost, just stand under the sign. If you see someone standing there, approach them and offer a helping hand.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B4D1AA8-EA04-4912-AF9E-65CD5D73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0450"/>
            <a:ext cx="2514600" cy="16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hu-HU" sz="3200" b="1" i="0" cap="all" dirty="0">
                <a:solidFill>
                  <a:srgbClr val="85402C"/>
                </a:solidFill>
                <a:effectLst/>
              </a:rPr>
            </a:br>
            <a:r>
              <a:rPr lang="hu-HU" sz="3200" b="1" i="0" cap="all" dirty="0">
                <a:solidFill>
                  <a:srgbClr val="85402C"/>
                </a:solidFill>
                <a:effectLst/>
              </a:rPr>
              <a:t>FREE </a:t>
            </a:r>
            <a:r>
              <a:rPr lang="hu-HU" sz="3200" b="1" i="0" cap="all" dirty="0" err="1">
                <a:solidFill>
                  <a:srgbClr val="85402C"/>
                </a:solidFill>
                <a:effectLst/>
              </a:rPr>
              <a:t>Trainings</a:t>
            </a:r>
            <a:br>
              <a:rPr lang="hu-HU" sz="9600" b="1" i="0" cap="all" dirty="0">
                <a:solidFill>
                  <a:srgbClr val="62361D"/>
                </a:solidFill>
                <a:effectLst/>
              </a:rPr>
            </a:br>
            <a:endParaRPr lang="en-US" sz="32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AN INTERNATIONAL STUDENT (ONLINE): TRANSITIONS, COMMUNICATION, WELL-BEING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aims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you understand and cope with the process of cultural transitioning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your cultural and educational experiences sources of learning, insight and personal growth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that your psychological and social well-being is guaranteed throughout this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small international community that also functions as a support group  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https://www.btk.elte.hu/being_an_international_student_online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i="0" cap="all" dirty="0" err="1">
                <a:solidFill>
                  <a:srgbClr val="85402C"/>
                </a:solidFill>
                <a:effectLst/>
              </a:rPr>
              <a:t>Pastoral</a:t>
            </a:r>
            <a:r>
              <a:rPr lang="hu-HU" sz="3200" b="1" i="0" cap="all" dirty="0">
                <a:solidFill>
                  <a:srgbClr val="85402C"/>
                </a:solidFill>
                <a:effectLst/>
              </a:rPr>
              <a:t> Service</a:t>
            </a:r>
            <a:endParaRPr lang="en-US" sz="32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oreign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students at ELTE have access to the pastoral services of PPCU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(Pázmány Péter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Catholic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and small group exercises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holy masses in English 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keeping faith groups (online)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spirituality days, spiritual practice weekends during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major Catholic holidays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for sacraments (baptism, confirmation)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leisure and cultural programs: excursion, film clubs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lectures, roundtable discussions on Christianity, spirituality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285750"/>
            <a:ext cx="6858000" cy="37338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Chapter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5</a:t>
            </a:r>
            <a:b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Academic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Regulation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Ch5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Academic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Regulation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Academic Regulation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 things ahead…</a:t>
            </a:r>
            <a:endParaRPr lang="en-US" sz="1800" b="1" u="sng" dirty="0">
              <a:solidFill>
                <a:schemeClr val="bg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41249" y="999881"/>
            <a:ext cx="3849751" cy="30958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https://www.elte.hu/en/academic-calendar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Ch5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Academic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Regulation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Picture 2" descr="http://rack.1.mshcdn.com/media/ZgkyMDEzLzA1LzA3L2EwL2NhbGVuZGFyLjU0MzEzLmpwZwpwCXRodW1iCTk1MHg1MzQjCmUJanBn/e4067598/21f/calendar.jpg">
            <a:extLst>
              <a:ext uri="{FF2B5EF4-FFF2-40B4-BE49-F238E27FC236}">
                <a16:creationId xmlns:a16="http://schemas.microsoft.com/office/drawing/2014/main" id="{7A0292AB-AE03-49C3-9AE0-783A2D74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4013" y="1465832"/>
            <a:ext cx="3849752" cy="2163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56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1946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Academic Regulation: Absence Policy</a:t>
            </a:r>
            <a:endParaRPr lang="en-US" sz="1800" b="1" u="sng" dirty="0">
              <a:solidFill>
                <a:schemeClr val="bg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if you miss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more than 30% of your classes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(= 3 times 90 minute slots in your timetable), you will not get a grade and have no credits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Ch5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Academic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Regulation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71A5711F-794C-4997-B3C3-B8EE1569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5323"/>
            <a:ext cx="9144000" cy="638175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5410200" y="4670523"/>
            <a:ext cx="3618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hu-HU" sz="1600" dirty="0" err="1">
                <a:solidFill>
                  <a:srgbClr val="FDFEFF"/>
                </a:solidFill>
              </a:rPr>
              <a:t>Orientation</a:t>
            </a:r>
            <a:r>
              <a:rPr lang="hu-HU" sz="1600" dirty="0">
                <a:solidFill>
                  <a:srgbClr val="FDFEFF"/>
                </a:solidFill>
              </a:rPr>
              <a:t> </a:t>
            </a:r>
            <a:r>
              <a:rPr lang="hu-HU" sz="1600" dirty="0" err="1">
                <a:solidFill>
                  <a:srgbClr val="FDFEFF"/>
                </a:solidFill>
              </a:rPr>
              <a:t>Week</a:t>
            </a:r>
            <a:endParaRPr lang="hu-HU" sz="1600" dirty="0">
              <a:solidFill>
                <a:srgbClr val="FDFEFF"/>
              </a:solidFill>
            </a:endParaRPr>
          </a:p>
        </p:txBody>
      </p:sp>
      <p:sp>
        <p:nvSpPr>
          <p:cNvPr id="31" name="Folyamatábra: Feldolgozás 30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1950876" y="1602435"/>
            <a:ext cx="5242245" cy="2434436"/>
          </a:xfrm>
          <a:prstGeom prst="flowChartProcess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:</a:t>
            </a:r>
            <a:endParaRPr lang="hu-HU" sz="28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https://btk.elte.hu/welcome-to-our-new-students</a:t>
            </a:r>
            <a:endParaRPr kumimoji="0" lang="en-GB" sz="1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lnSpc>
                <a:spcPts val="1800"/>
              </a:lnSpc>
            </a:pPr>
            <a:endParaRPr lang="hu-HU" sz="1400" b="1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US" sz="1400" b="1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https://www.btk.elte.hu/orientation-week</a:t>
            </a:r>
            <a:endParaRPr lang="en-US" sz="1400" b="1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FA3986D-2EDB-4F44-A29E-E7FBA0EA7700}"/>
              </a:ext>
            </a:extLst>
          </p:cNvPr>
          <p:cNvSpPr/>
          <p:nvPr/>
        </p:nvSpPr>
        <p:spPr>
          <a:xfrm>
            <a:off x="685799" y="971550"/>
            <a:ext cx="73819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FA3986D-2EDB-4F44-A29E-E7FBA0EA7700}"/>
              </a:ext>
            </a:extLst>
          </p:cNvPr>
          <p:cNvSpPr/>
          <p:nvPr/>
        </p:nvSpPr>
        <p:spPr>
          <a:xfrm>
            <a:off x="684720" y="432352"/>
            <a:ext cx="7489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olyamatábra: Feldolgozás 12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1983533" y="134423"/>
            <a:ext cx="5289425" cy="535987"/>
          </a:xfrm>
          <a:prstGeom prst="flowChartProcess">
            <a:avLst/>
          </a:prstGeom>
          <a:solidFill>
            <a:srgbClr val="C8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1800"/>
              </a:lnSpc>
            </a:pPr>
            <a:r>
              <a:rPr lang="hu-HU" sz="2800" b="1" spc="20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hu-HU" sz="2800" b="1" spc="2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800" b="1" spc="20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Week</a:t>
            </a:r>
            <a:endParaRPr lang="en-US" sz="2800" b="1" spc="20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285750"/>
            <a:ext cx="6858000" cy="37338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Chapter6</a:t>
            </a:r>
            <a:b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Technical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and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practical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matters</a:t>
            </a:r>
            <a:endParaRPr lang="en-GB" sz="27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Use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Wi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-fi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at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the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campus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42900" y="1194932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Caesar account.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already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https://www.elte.hu/en/it-support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A18AD2B-717B-448E-BF48-3D733DB8C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35822"/>
            <a:ext cx="1131555" cy="46208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3C32CF0-1FE1-459D-8AC3-5CB9CCE9B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5" y="335223"/>
            <a:ext cx="1131555" cy="462082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C889B99-F4AA-4753-A6AB-C8980C422239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Copy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shop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09600" y="1227271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hu-HU" sz="1800" dirty="0" err="1">
                <a:solidFill>
                  <a:schemeClr val="tx1"/>
                </a:solidFill>
              </a:rPr>
              <a:t>At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</a:t>
            </a:r>
            <a:r>
              <a:rPr lang="hu-HU" sz="1800" dirty="0">
                <a:solidFill>
                  <a:schemeClr val="tx1"/>
                </a:solidFill>
              </a:rPr>
              <a:t> campus:</a:t>
            </a:r>
          </a:p>
          <a:p>
            <a:pPr marL="0" indent="0">
              <a:buNone/>
            </a:pPr>
            <a:r>
              <a:rPr lang="hu-HU" sz="1800" dirty="0">
                <a:solidFill>
                  <a:schemeClr val="tx1"/>
                </a:solidFill>
              </a:rPr>
              <a:t>In building R, </a:t>
            </a:r>
            <a:r>
              <a:rPr lang="hu-HU" sz="1800" dirty="0" err="1">
                <a:solidFill>
                  <a:schemeClr val="tx1"/>
                </a:solidFill>
              </a:rPr>
              <a:t>ground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floor</a:t>
            </a:r>
            <a:endParaRPr lang="hu-HU" sz="1800" dirty="0">
              <a:solidFill>
                <a:schemeClr val="tx1"/>
              </a:solidFill>
            </a:endParaRPr>
          </a:p>
        </p:txBody>
      </p:sp>
      <p:pic>
        <p:nvPicPr>
          <p:cNvPr id="10" name="Kép 9" descr="Free vector graphic: Printer, Scanner, Fax, Equipment ...">
            <a:extLst>
              <a:ext uri="{FF2B5EF4-FFF2-40B4-BE49-F238E27FC236}">
                <a16:creationId xmlns:a16="http://schemas.microsoft.com/office/drawing/2014/main" id="{66A058ED-163F-4D2D-AB4E-0FB7E3D77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21209"/>
            <a:ext cx="3032760" cy="287164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EE22DC1-F8C1-4A88-8373-5E6D248453C8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9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Book shop</a:t>
            </a:r>
          </a:p>
        </p:txBody>
      </p:sp>
      <p:sp>
        <p:nvSpPr>
          <p:cNvPr id="8" name="Téglalap 7"/>
          <p:cNvSpPr/>
          <p:nvPr/>
        </p:nvSpPr>
        <p:spPr>
          <a:xfrm>
            <a:off x="762000" y="1194932"/>
            <a:ext cx="7962900" cy="386218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hu-HU" sz="2000" dirty="0" err="1">
                <a:solidFill>
                  <a:schemeClr val="tx1"/>
                </a:solidFill>
              </a:rPr>
              <a:t>Book</a:t>
            </a:r>
            <a:r>
              <a:rPr lang="hu-HU" sz="2000" dirty="0">
                <a:solidFill>
                  <a:schemeClr val="tx1"/>
                </a:solidFill>
              </a:rPr>
              <a:t> shop </a:t>
            </a:r>
            <a:r>
              <a:rPr lang="hu-HU" sz="2000" dirty="0" err="1">
                <a:solidFill>
                  <a:schemeClr val="tx1"/>
                </a:solidFill>
              </a:rPr>
              <a:t>at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the</a:t>
            </a:r>
            <a:r>
              <a:rPr lang="hu-HU" sz="2000" dirty="0">
                <a:solidFill>
                  <a:schemeClr val="tx1"/>
                </a:solidFill>
              </a:rPr>
              <a:t> campus: A building, </a:t>
            </a:r>
            <a:r>
              <a:rPr lang="hu-HU" sz="2000" dirty="0" err="1">
                <a:solidFill>
                  <a:schemeClr val="tx1"/>
                </a:solidFill>
              </a:rPr>
              <a:t>basement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room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number</a:t>
            </a:r>
            <a:r>
              <a:rPr lang="hu-HU" sz="2000" dirty="0">
                <a:solidFill>
                  <a:schemeClr val="tx1"/>
                </a:solidFill>
              </a:rPr>
              <a:t>: -176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BF03A3B-295B-4B29-8DBD-C00C55FF6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76133"/>
            <a:ext cx="3260941" cy="2663171"/>
          </a:xfrm>
          <a:prstGeom prst="rect">
            <a:avLst/>
          </a:prstGeom>
        </p:spPr>
      </p:pic>
      <p:sp>
        <p:nvSpPr>
          <p:cNvPr id="13" name="Jobbra nyíl 7">
            <a:extLst>
              <a:ext uri="{FF2B5EF4-FFF2-40B4-BE49-F238E27FC236}">
                <a16:creationId xmlns:a16="http://schemas.microsoft.com/office/drawing/2014/main" id="{75C9383B-3868-4897-8E97-64D06FA7D5B9}"/>
              </a:ext>
            </a:extLst>
          </p:cNvPr>
          <p:cNvSpPr/>
          <p:nvPr/>
        </p:nvSpPr>
        <p:spPr>
          <a:xfrm rot="6438052">
            <a:off x="4607539" y="3160255"/>
            <a:ext cx="839328" cy="332964"/>
          </a:xfrm>
          <a:prstGeom prst="rightArrow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E6B301A-83DB-4082-AF30-E3E0BE1FC35F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Libraries</a:t>
            </a:r>
            <a:endParaRPr lang="en-US" sz="1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42900" y="1123950"/>
            <a:ext cx="8382000" cy="18288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language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main building</a:t>
            </a:r>
            <a:endParaRPr lang="hu-HU" sz="1800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endParaRPr lang="hu-HU" sz="8000" dirty="0">
              <a:latin typeface="+mj-lt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83D8779-7116-435C-B2D0-DB9037E01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39426"/>
            <a:ext cx="3638845" cy="2971800"/>
          </a:xfrm>
          <a:prstGeom prst="rect">
            <a:avLst/>
          </a:prstGeom>
        </p:spPr>
      </p:pic>
      <p:sp>
        <p:nvSpPr>
          <p:cNvPr id="11" name="Jobbra nyíl 7">
            <a:extLst>
              <a:ext uri="{FF2B5EF4-FFF2-40B4-BE49-F238E27FC236}">
                <a16:creationId xmlns:a16="http://schemas.microsoft.com/office/drawing/2014/main" id="{CD2CBD55-0AC9-4A75-A5BE-F04A56E08451}"/>
              </a:ext>
            </a:extLst>
          </p:cNvPr>
          <p:cNvSpPr/>
          <p:nvPr/>
        </p:nvSpPr>
        <p:spPr>
          <a:xfrm rot="7412595">
            <a:off x="5142834" y="2739433"/>
            <a:ext cx="1456266" cy="516467"/>
          </a:xfrm>
          <a:prstGeom prst="rightArrow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A9389D2-9DF1-4BE6-901B-2E78F09041C2}"/>
              </a:ext>
            </a:extLst>
          </p:cNvPr>
          <p:cNvSpPr txBox="1"/>
          <p:nvPr/>
        </p:nvSpPr>
        <p:spPr>
          <a:xfrm>
            <a:off x="611505" y="1926034"/>
            <a:ext cx="2091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seaslib@btk.elte.hu</a:t>
            </a:r>
            <a:endParaRPr lang="hu-HU" sz="1600" dirty="0"/>
          </a:p>
          <a:p>
            <a:r>
              <a:rPr lang="hu-HU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germbibl@btk.elte.hu</a:t>
            </a:r>
            <a:endParaRPr lang="hu-HU" sz="1600" dirty="0"/>
          </a:p>
          <a:p>
            <a:endParaRPr lang="hu-HU" sz="16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9914BC5-5CF7-4355-9F82-7C42D3196DE9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Libraries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75665" y="112395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coordinators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suggestions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08D393C-11D5-49E9-96E4-53FA94C7C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2468"/>
            <a:ext cx="2362200" cy="169354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8ED8340-AF2F-4302-8A36-B6549D0AC827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Libraries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04800" y="112395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https://konyvtar.elte.hu/en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https://eltekonyvtarak.elte.hu/en/egyetemi-konyvtari-szolgalat/adatbazisok/adatbazislista?redirect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F53665AA-71E1-4DBD-8FC7-0E310A804702}"/>
              </a:ext>
            </a:extLst>
          </p:cNvPr>
          <p:cNvSpPr/>
          <p:nvPr/>
        </p:nvSpPr>
        <p:spPr>
          <a:xfrm>
            <a:off x="304800" y="1116152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https://konyvtar.elte.hu/en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https://eltekonyvtarak.elte.hu/en/egyetemi-konyvtari-szolgalat/adatbazisok/adatbazislista?redirect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7A6037C-D549-49CC-A1DE-99DD365910F3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Eating facilities near the campus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09599" y="1154080"/>
            <a:ext cx="34290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Műhely Egyetem Café (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campus):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soups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salads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tea,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D5142F2-0F99-4C91-844A-E25B861B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54080"/>
            <a:ext cx="3962400" cy="3236044"/>
          </a:xfrm>
          <a:prstGeom prst="rect">
            <a:avLst/>
          </a:prstGeom>
        </p:spPr>
      </p:pic>
      <p:sp>
        <p:nvSpPr>
          <p:cNvPr id="9" name="Jobbra nyíl 3">
            <a:extLst>
              <a:ext uri="{FF2B5EF4-FFF2-40B4-BE49-F238E27FC236}">
                <a16:creationId xmlns:a16="http://schemas.microsoft.com/office/drawing/2014/main" id="{1DBBED4A-AA01-434E-8EA5-477A72B60B78}"/>
              </a:ext>
            </a:extLst>
          </p:cNvPr>
          <p:cNvSpPr/>
          <p:nvPr/>
        </p:nvSpPr>
        <p:spPr>
          <a:xfrm rot="8642754">
            <a:off x="7098506" y="2851122"/>
            <a:ext cx="1404531" cy="562572"/>
          </a:xfrm>
          <a:prstGeom prst="rightArrow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E8F5A7A-3881-4240-AB18-101FED0BB2E5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Eating facilities near the campus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04800" y="112395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Vega City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Múzeum krt. 23.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vegan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food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menus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Subway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sandwiches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McDonald’s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 King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Bamba Marha Burger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Manu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Múzeum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krt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7.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Neapolitan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pizza)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Black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Cab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Rákóczi út. 19.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hand-made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Zoska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Ferenczy István utca 28.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breakfast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and café)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Csendes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Ferenczy István utca 5. (restaurant)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Belvárosi Disznótoros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Károlyi utca 17.(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Hungarian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food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Padthai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Wok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Egyetem tér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8F7D8ED-0CFD-48A8-8F04-5C24DB64F8DA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Eating facilities near the campus (shops)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42900" y="110888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Tesco Express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supermarket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Aldi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Kossuth Lajos utca 13.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supermarket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Lipóti </a:t>
            </a:r>
            <a:r>
              <a:rPr kumimoji="0" lang="hu-HU" sz="24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bakery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Rákóczi út 4-6.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City Spar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Károly körút 22-24.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supermarket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6931273-8B5E-443A-9C9F-31C37C112893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453704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373709"/>
            <a:ext cx="7017545" cy="381000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Week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starting</a:t>
            </a:r>
            <a:endParaRPr lang="en-US" sz="1800" b="1" i="1" u="sng" spc="2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63227" y="932007"/>
            <a:ext cx="7017545" cy="2477943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lnSpc>
                <a:spcPts val="1800"/>
              </a:lnSpc>
            </a:pPr>
            <a:r>
              <a:rPr lang="hu-HU" sz="1400" dirty="0">
                <a:solidFill>
                  <a:schemeClr val="bg1"/>
                </a:solidFill>
              </a:rPr>
              <a:t>Erasmus+ and </a:t>
            </a:r>
            <a:r>
              <a:rPr lang="hu-HU" sz="1400" dirty="0" err="1">
                <a:solidFill>
                  <a:schemeClr val="bg1"/>
                </a:solidFill>
              </a:rPr>
              <a:t>other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exchange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students</a:t>
            </a:r>
            <a:endParaRPr lang="hu-HU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endParaRPr lang="hu-HU" sz="1400" dirty="0">
              <a:solidFill>
                <a:schemeClr val="bg1"/>
              </a:solidFill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bg1"/>
                </a:solidFill>
              </a:rPr>
              <a:t>Monday</a:t>
            </a:r>
            <a:r>
              <a:rPr lang="en-GB" sz="1400" b="1" dirty="0">
                <a:solidFill>
                  <a:schemeClr val="bg1"/>
                </a:solidFill>
              </a:rPr>
              <a:t>, </a:t>
            </a:r>
            <a:r>
              <a:rPr lang="hu-HU" sz="1400" b="1" dirty="0">
                <a:solidFill>
                  <a:schemeClr val="bg1"/>
                </a:solidFill>
              </a:rPr>
              <a:t>13th </a:t>
            </a:r>
            <a:r>
              <a:rPr lang="hu-HU" sz="1400" b="1" dirty="0" err="1">
                <a:solidFill>
                  <a:schemeClr val="bg1"/>
                </a:solidFill>
              </a:rPr>
              <a:t>February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en-GB" sz="1400" b="1" dirty="0">
                <a:solidFill>
                  <a:schemeClr val="bg1"/>
                </a:solidFill>
              </a:rPr>
              <a:t>20</a:t>
            </a:r>
            <a:r>
              <a:rPr lang="hu-HU" sz="1400" b="1" dirty="0">
                <a:solidFill>
                  <a:schemeClr val="bg1"/>
                </a:solidFill>
              </a:rPr>
              <a:t>23 – </a:t>
            </a:r>
            <a:r>
              <a:rPr lang="hu-HU" sz="1400" b="1" dirty="0" err="1">
                <a:solidFill>
                  <a:schemeClr val="bg1"/>
                </a:solidFill>
              </a:rPr>
              <a:t>Orientation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Week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starts</a:t>
            </a:r>
            <a:r>
              <a:rPr lang="hu-HU" sz="1400" b="1" dirty="0">
                <a:solidFill>
                  <a:schemeClr val="bg1"/>
                </a:solidFill>
              </a:rPr>
              <a:t> - ONLINE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bg1"/>
                </a:solidFill>
              </a:rPr>
              <a:t>20th-26th </a:t>
            </a:r>
            <a:r>
              <a:rPr lang="hu-HU" sz="1400" b="1" dirty="0" err="1">
                <a:solidFill>
                  <a:schemeClr val="bg1"/>
                </a:solidFill>
              </a:rPr>
              <a:t>February</a:t>
            </a:r>
            <a:r>
              <a:rPr lang="hu-HU" sz="1400" b="1" dirty="0">
                <a:solidFill>
                  <a:schemeClr val="bg1"/>
                </a:solidFill>
              </a:rPr>
              <a:t> – Spring </a:t>
            </a:r>
            <a:r>
              <a:rPr lang="hu-HU" sz="1400" b="1" dirty="0" err="1">
                <a:solidFill>
                  <a:schemeClr val="bg1"/>
                </a:solidFill>
              </a:rPr>
              <a:t>holiday</a:t>
            </a:r>
            <a:endParaRPr lang="hu-HU" sz="1400" b="1" dirty="0">
              <a:solidFill>
                <a:schemeClr val="bg1"/>
              </a:solidFill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bg1"/>
                </a:solidFill>
              </a:rPr>
              <a:t>Monday</a:t>
            </a:r>
            <a:r>
              <a:rPr lang="hu-HU" sz="1400" b="1" dirty="0">
                <a:solidFill>
                  <a:schemeClr val="bg1"/>
                </a:solidFill>
              </a:rPr>
              <a:t> 27th </a:t>
            </a:r>
            <a:r>
              <a:rPr lang="hu-HU" sz="1400" b="1" dirty="0" err="1">
                <a:solidFill>
                  <a:schemeClr val="bg1"/>
                </a:solidFill>
              </a:rPr>
              <a:t>February</a:t>
            </a:r>
            <a:r>
              <a:rPr lang="hu-HU" sz="1400" b="1" dirty="0">
                <a:solidFill>
                  <a:schemeClr val="bg1"/>
                </a:solidFill>
              </a:rPr>
              <a:t> 2023 – </a:t>
            </a:r>
            <a:r>
              <a:rPr lang="hu-HU" sz="1400" b="1" dirty="0" err="1">
                <a:solidFill>
                  <a:schemeClr val="bg1"/>
                </a:solidFill>
              </a:rPr>
              <a:t>Classes</a:t>
            </a:r>
            <a:r>
              <a:rPr lang="hu-HU" sz="1400" b="1" dirty="0">
                <a:solidFill>
                  <a:schemeClr val="bg1"/>
                </a:solidFill>
              </a:rPr>
              <a:t> start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</a:rPr>
              <a:t>Department of International Affairs</a:t>
            </a:r>
            <a:r>
              <a:rPr lang="hu-HU" sz="1400" b="1" dirty="0">
                <a:solidFill>
                  <a:schemeClr val="bg1"/>
                </a:solidFill>
              </a:rPr>
              <a:t> (DIA) – Building A, </a:t>
            </a:r>
            <a:r>
              <a:rPr lang="hu-HU" sz="1400" b="1" dirty="0" err="1">
                <a:solidFill>
                  <a:schemeClr val="bg1"/>
                </a:solidFill>
              </a:rPr>
              <a:t>office</a:t>
            </a:r>
            <a:r>
              <a:rPr lang="hu-HU" sz="1400" b="1" dirty="0">
                <a:solidFill>
                  <a:schemeClr val="bg1"/>
                </a:solidFill>
              </a:rPr>
              <a:t> 44.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bg1"/>
              </a:solidFill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bg1"/>
                </a:solidFill>
              </a:rPr>
              <a:t>Programmes</a:t>
            </a:r>
            <a:r>
              <a:rPr lang="hu-HU" sz="1400" b="1" dirty="0">
                <a:solidFill>
                  <a:schemeClr val="bg1"/>
                </a:solidFill>
              </a:rPr>
              <a:t>: </a:t>
            </a:r>
            <a:r>
              <a:rPr lang="en-US" sz="1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https://www.btk.elte.hu/orientation-week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2362199" y="3525453"/>
            <a:ext cx="4419600" cy="82419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hu-HU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www.btk.elte.hu</a:t>
            </a:r>
            <a:b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https://www.btk.elte.hu/welcome-to-our-new-students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hu-HU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5257800" y="4670523"/>
            <a:ext cx="3770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2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Useful information for the start of the semester</a:t>
            </a:r>
          </a:p>
        </p:txBody>
      </p:sp>
    </p:spTree>
    <p:extLst>
      <p:ext uri="{BB962C8B-B14F-4D97-AF65-F5344CB8AC3E}">
        <p14:creationId xmlns:p14="http://schemas.microsoft.com/office/powerpoint/2010/main" val="32581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457200" y="133350"/>
            <a:ext cx="8305800" cy="42869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emails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…@btk.elte.hu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automatically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directed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spam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folder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email account.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spam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folder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7BBF14D-43EB-44C1-9E06-BF0D357570F7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780456" y="929101"/>
            <a:ext cx="7583087" cy="2423549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Chapter </a:t>
            </a:r>
            <a:r>
              <a:rPr lang="hu-HU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7</a:t>
            </a:r>
            <a:br>
              <a:rPr lang="en-US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Documents during the semester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629400" y="4670523"/>
            <a:ext cx="2399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5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39152" y="361950"/>
            <a:ext cx="55256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Guest Student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Course</a:t>
            </a:r>
            <a:r>
              <a:rPr lang="hu-HU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Registration</a:t>
            </a:r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Form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62189" y="1394686"/>
            <a:ext cx="5029200" cy="2354127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After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arrival</a:t>
            </a:r>
            <a:endParaRPr lang="hu-HU" sz="18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Courses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you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could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not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register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yourself</a:t>
            </a:r>
            <a:endParaRPr lang="hu-HU" sz="18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Teachers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’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permissions</a:t>
            </a:r>
            <a:endParaRPr lang="hu-HU" sz="18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1000"/>
              </a:spcBef>
            </a:pP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Form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  <a:sym typeface="Wingdings" panose="05000000000000000000" pitchFamily="2" charset="2"/>
              </a:rPr>
              <a:t>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Submit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at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office</a:t>
            </a:r>
            <a:r>
              <a:rPr lang="en-US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personally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until: </a:t>
            </a:r>
          </a:p>
          <a:p>
            <a:r>
              <a:rPr lang="hu-HU" sz="2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31st </a:t>
            </a:r>
            <a:r>
              <a:rPr lang="hu-HU" sz="20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March</a:t>
            </a:r>
            <a:endParaRPr lang="en-US" sz="20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2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(the sooner-the better!)</a:t>
            </a:r>
          </a:p>
          <a:p>
            <a:endParaRPr lang="en-US" sz="18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29150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929F533-1ED8-4F26-9A82-A2C3AC8A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97" t="12962" r="38333" b="9196"/>
          <a:stretch/>
        </p:blipFill>
        <p:spPr>
          <a:xfrm>
            <a:off x="5982948" y="87594"/>
            <a:ext cx="2932452" cy="43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32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28600" y="209550"/>
            <a:ext cx="8763000" cy="4038600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 parallel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registering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in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system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also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register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list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document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which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downloaded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website of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Faculty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 download the document: 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GUEST STUDENT FORM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 here.</a:t>
            </a:r>
            <a:endParaRPr kumimoji="0" lang="hu-H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500" dirty="0">
                <a:solidFill>
                  <a:schemeClr val="tx1"/>
                </a:solidFill>
              </a:rPr>
              <a:t>(</a:t>
            </a:r>
            <a:r>
              <a:rPr lang="hu-HU" sz="1500" dirty="0" err="1">
                <a:solidFill>
                  <a:schemeClr val="tx1"/>
                </a:solidFill>
              </a:rPr>
              <a:t>click</a:t>
            </a:r>
            <a:r>
              <a:rPr lang="hu-HU" sz="1500" dirty="0">
                <a:solidFill>
                  <a:schemeClr val="tx1"/>
                </a:solidFill>
              </a:rPr>
              <a:t> </a:t>
            </a:r>
            <a:r>
              <a:rPr lang="hu-HU" sz="1500" dirty="0" err="1">
                <a:solidFill>
                  <a:schemeClr val="tx1"/>
                </a:solidFill>
              </a:rPr>
              <a:t>on</a:t>
            </a:r>
            <a:r>
              <a:rPr lang="hu-HU" sz="1500" dirty="0">
                <a:solidFill>
                  <a:schemeClr val="tx1"/>
                </a:solidFill>
              </a:rPr>
              <a:t> </a:t>
            </a:r>
            <a:r>
              <a:rPr lang="hu-HU" sz="1500" dirty="0" err="1">
                <a:solidFill>
                  <a:schemeClr val="tx1"/>
                </a:solidFill>
              </a:rPr>
              <a:t>Documents</a:t>
            </a:r>
            <a:r>
              <a:rPr lang="hu-HU" sz="1500" dirty="0">
                <a:solidFill>
                  <a:schemeClr val="tx1"/>
                </a:solidFill>
              </a:rPr>
              <a:t>)</a:t>
            </a:r>
            <a:endParaRPr kumimoji="0" lang="hu-H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listed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couldn’t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register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yourself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any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reason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like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prerequisite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requirement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was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full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deadline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was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over…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etc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must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request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instructor’s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/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lecturer’s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approval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signature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take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part in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approval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should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requested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teacher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ask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teacher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Guest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Once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have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gathered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signatures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Guest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bring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administrative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coordinator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building A,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office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44. 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15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Guest Student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Course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Registration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 Form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has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to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be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signed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by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academic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coordinator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at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end,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before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submit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to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DIA Office</a:t>
            </a:r>
            <a:endParaRPr kumimoji="0" lang="hu-H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Deadline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 31st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March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à"/>
              <a:defRPr/>
            </a:pP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Maybe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by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some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of 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courses offered by the School of English and American Studies (SEAS)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need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ask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signature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from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teachers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45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39152" y="361950"/>
            <a:ext cx="55256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Guest Student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Course</a:t>
            </a:r>
            <a:r>
              <a:rPr lang="hu-HU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Registration</a:t>
            </a:r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Form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09600" y="1587928"/>
            <a:ext cx="4800600" cy="1907114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Let’s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re-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check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:</a:t>
            </a:r>
            <a:endParaRPr lang="en-US" sz="20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endParaRPr lang="en-US" sz="18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929F533-1ED8-4F26-9A82-A2C3AC8A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97" t="12962" r="38333" b="9196"/>
          <a:stretch/>
        </p:blipFill>
        <p:spPr>
          <a:xfrm>
            <a:off x="5675652" y="89394"/>
            <a:ext cx="3352800" cy="496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15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38898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Learning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Agreement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(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for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Erasmus+)</a:t>
            </a:r>
            <a:endParaRPr lang="en-US" sz="1100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Always the </a:t>
            </a:r>
            <a:r>
              <a:rPr kumimoji="0" lang="hu-HU" sz="20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academic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coordinators</a:t>
            </a:r>
            <a: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are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sign</a:t>
            </a:r>
            <a: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ing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the document</a:t>
            </a:r>
            <a:b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(not </a:t>
            </a:r>
            <a: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Lilla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or Sándor!)</a:t>
            </a:r>
            <a:endParaRPr kumimoji="0" lang="en-GB" sz="2000" b="0" i="1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Before the mobility 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part: if it is not signed yet, have it signed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During the mobility 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part: if your courses change compared with the </a:t>
            </a: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Before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part, fill it in, and have it signed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After the mobility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 only necessary if your home university requests it</a:t>
            </a:r>
            <a:endParaRPr kumimoji="0" lang="hu-HU" sz="2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000" dirty="0">
                <a:solidFill>
                  <a:schemeClr val="tx1"/>
                </a:solidFill>
              </a:rPr>
              <a:t>List of </a:t>
            </a:r>
            <a:r>
              <a:rPr lang="hu-HU" sz="2000" dirty="0" err="1">
                <a:solidFill>
                  <a:schemeClr val="tx1"/>
                </a:solidFill>
              </a:rPr>
              <a:t>the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academic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coordinators</a:t>
            </a:r>
            <a:r>
              <a:rPr lang="hu-HU" sz="2000" dirty="0">
                <a:solidFill>
                  <a:schemeClr val="tx1"/>
                </a:solidFill>
              </a:rPr>
              <a:t>: </a:t>
            </a:r>
            <a:endParaRPr kumimoji="0" lang="hu-HU" sz="2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https://www.btk.elte.hu/erasmus_academic_coordinators   </a:t>
            </a:r>
            <a:endParaRPr kumimoji="0" lang="en-GB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12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Confirmation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of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Arrival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(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for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Erasmus+)</a:t>
            </a:r>
            <a:endParaRPr lang="en-US" sz="500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23900" y="939034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given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download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website.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signature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document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requested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only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person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administrative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coordinator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office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after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arrival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  <a:latin typeface="+mj-lt"/>
              </a:rPr>
              <a:t>For the signature on the Certificate of Arrival please contact in person the DIA office during the office hours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even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without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booking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an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appointment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on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first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academic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week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  <a:latin typeface="+mj-lt"/>
              </a:rPr>
              <a:t>AFTER 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3rd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March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, in o</a:t>
            </a:r>
            <a:r>
              <a:rPr lang="en-GB" sz="1800" dirty="0" err="1">
                <a:solidFill>
                  <a:schemeClr val="tx1"/>
                </a:solidFill>
                <a:latin typeface="+mj-lt"/>
              </a:rPr>
              <a:t>rder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to visit the DIA office in person: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book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appointment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kronosz.elte.hu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27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Documents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leaving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Transcript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Records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Certificate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Attendance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Stay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Departure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28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Transcript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Records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Transcript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Records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issued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Department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International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Affairs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(DIA)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generated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system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Make sure that all your grades are recorded in the N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eptun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system before your departure so that we can issue your official Transcript of Records.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When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all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marks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vidible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write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 email and t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 signed document will be electronically sent to your email address. </a:t>
            </a:r>
            <a:endParaRPr kumimoji="0" lang="hu-HU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421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Confirmation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Stay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Certificate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Attendance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website.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personally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more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1800" dirty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PERSONALLY,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never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earlier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than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10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days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before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departure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!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8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230636" y="742950"/>
            <a:ext cx="4682728" cy="25570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Chapter 1</a:t>
            </a:r>
            <a:b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</a:br>
            <a:b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</a:br>
            <a: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Stay here legally</a:t>
            </a:r>
            <a:b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</a:br>
            <a:endParaRPr lang="en-US" sz="28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205843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ELTE Caesar account (IIG ID) &amp; email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address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62000" y="742950"/>
            <a:ext cx="7686378" cy="3767136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</a:t>
            </a:r>
            <a:r>
              <a:rPr kumimoji="0" lang="hu-HU" sz="1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ELTE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WIFI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MS Office 365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official letters are sent to the ELTE email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problem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with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Hotmail, Yahoo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mails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Outlook,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emails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available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every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device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access to Microsoft Teams</a:t>
            </a:r>
          </a:p>
          <a:p>
            <a:pPr marL="285750" marR="0" lvl="0" indent="-285750" algn="l" defTabSz="9144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</a:t>
            </a: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tep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-by-step </a:t>
            </a: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guid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https://www.elte.hu/en/it-support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IIG ID can be required </a:t>
            </a:r>
            <a:r>
              <a:rPr lang="en-US" sz="1400" b="1" dirty="0">
                <a:solidFill>
                  <a:srgbClr val="0070C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.</a:t>
            </a:r>
            <a:endParaRPr lang="hu-HU" sz="1400" b="1" dirty="0">
              <a:solidFill>
                <a:srgbClr val="0070C0"/>
              </a:solidFill>
              <a:latin typeface="+mj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When you get your ELTE email address, do not forget to register it in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system: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Log in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Go to the My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on Contact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on New Email address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Type your email address and click on the save button.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Enjoy your brand new, personalized ELTE email address!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887BBED-AC61-43D6-A6E7-6EF45DC7A414}"/>
              </a:ext>
            </a:extLst>
          </p:cNvPr>
          <p:cNvSpPr txBox="1"/>
          <p:nvPr/>
        </p:nvSpPr>
        <p:spPr>
          <a:xfrm>
            <a:off x="5774809" y="1312803"/>
            <a:ext cx="2110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err="1"/>
              <a:t>Compulsory</a:t>
            </a:r>
            <a:r>
              <a:rPr lang="hu-HU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68181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42900" y="209550"/>
            <a:ext cx="8458200" cy="41138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tx1"/>
                </a:solidFill>
              </a:rPr>
              <a:t>Chapter</a:t>
            </a:r>
            <a:r>
              <a:rPr lang="hu-HU" sz="3200" b="1" dirty="0">
                <a:solidFill>
                  <a:schemeClr val="tx1"/>
                </a:solidFill>
              </a:rPr>
              <a:t> 8</a:t>
            </a:r>
          </a:p>
          <a:p>
            <a:pPr algn="just"/>
            <a:endParaRPr lang="hu-HU" sz="3200" b="1" dirty="0">
              <a:solidFill>
                <a:schemeClr val="tx1"/>
              </a:solidFill>
            </a:endParaRPr>
          </a:p>
          <a:p>
            <a:pPr algn="ctr"/>
            <a:r>
              <a:rPr lang="hu-HU" sz="3200" b="1" dirty="0" err="1">
                <a:solidFill>
                  <a:schemeClr val="tx1"/>
                </a:solidFill>
              </a:rPr>
              <a:t>Courses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Departmental coordinators</a:t>
            </a:r>
          </a:p>
        </p:txBody>
      </p:sp>
      <p:sp>
        <p:nvSpPr>
          <p:cNvPr id="8" name="Téglalap 7"/>
          <p:cNvSpPr/>
          <p:nvPr/>
        </p:nvSpPr>
        <p:spPr>
          <a:xfrm>
            <a:off x="342900" y="1194932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study issues, always contact your </a:t>
            </a:r>
            <a:r>
              <a:rPr kumimoji="0" lang="en-GB" sz="1800" b="1" i="0" u="sng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academic coordinator</a:t>
            </a:r>
            <a:r>
              <a:rPr kumimoji="0" lang="en-GB" sz="1800" b="1" i="0" u="sng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(teacher, academic staff member of the department/institute, who confirmed your acceptance and LA)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courses and list of the coordinators: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https://btk.elte.hu/en/content/course-catalogue-for-incoming-erasmus-students.t.3543?m=261</a:t>
            </a: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still need assistance ask for help from your administrative coordinator </a:t>
            </a:r>
            <a:b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Lilla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Sándor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)</a:t>
            </a: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How to sign up for the courses?</a:t>
            </a:r>
          </a:p>
        </p:txBody>
      </p:sp>
      <p:sp>
        <p:nvSpPr>
          <p:cNvPr id="8" name="Téglalap 7"/>
          <p:cNvSpPr/>
          <p:nvPr/>
        </p:nvSpPr>
        <p:spPr>
          <a:xfrm>
            <a:off x="533400" y="1177163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 can sign up for your courses in </a:t>
            </a:r>
            <a:r>
              <a:rPr kumimoji="0" lang="en-GB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system.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Do not worry if you cannot register for one or more courses because of a course prerequisite obligation or if you miss the registration deadline. </a:t>
            </a:r>
            <a:r>
              <a:rPr kumimoji="0" lang="hu-H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Lilla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and Sándor will register the course in</a:t>
            </a:r>
            <a:r>
              <a:rPr kumimoji="0" lang="hu-H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but you must present the teacher’s signature and correct course code on the Guest Form</a:t>
            </a:r>
            <a:r>
              <a:rPr lang="hu-HU" sz="1600" dirty="0">
                <a:solidFill>
                  <a:schemeClr val="tx1"/>
                </a:solidFill>
              </a:rPr>
              <a:t>.</a:t>
            </a:r>
            <a:r>
              <a:rPr kumimoji="0" lang="hu-H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tutorial film: please copy, paste the link into you</a:t>
            </a:r>
            <a:r>
              <a:rPr lang="en-GB" sz="1600" dirty="0">
                <a:solidFill>
                  <a:schemeClr val="tx1"/>
                </a:solidFill>
              </a:rPr>
              <a:t>r web browser to access the site: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https://www.btk.elte.hu/media/f6/76/c6c39ebe6beb04f10ce392110e83efb47648c17aecef594d0dacddee3aed/Neptun%20tutorial.mp4</a:t>
            </a:r>
            <a:endParaRPr kumimoji="0" lang="hu-HU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chemeClr val="tx1"/>
                </a:solidFill>
              </a:rPr>
              <a:t>(More </a:t>
            </a:r>
            <a:r>
              <a:rPr lang="hu-HU" sz="1600" dirty="0" err="1">
                <a:solidFill>
                  <a:schemeClr val="tx1"/>
                </a:solidFill>
              </a:rPr>
              <a:t>details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about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the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course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registration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soon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at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the</a:t>
            </a:r>
            <a:r>
              <a:rPr lang="hu-HU" sz="1600" dirty="0">
                <a:solidFill>
                  <a:schemeClr val="tx1"/>
                </a:solidFill>
              </a:rPr>
              <a:t> end of </a:t>
            </a:r>
            <a:r>
              <a:rPr lang="hu-HU" sz="1600" dirty="0" err="1">
                <a:solidFill>
                  <a:schemeClr val="tx1"/>
                </a:solidFill>
              </a:rPr>
              <a:t>the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presentation</a:t>
            </a:r>
            <a:r>
              <a:rPr lang="hu-HU" sz="1600" dirty="0">
                <a:solidFill>
                  <a:schemeClr val="tx1"/>
                </a:solidFill>
              </a:rPr>
              <a:t>.)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E3A6048-F6B8-43FF-A2C0-D57D0FB34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9" b="13022"/>
          <a:stretch/>
        </p:blipFill>
        <p:spPr>
          <a:xfrm>
            <a:off x="7283246" y="126217"/>
            <a:ext cx="163215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Hungarian Language Courses for Erasmus+ and other exchange students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20015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Details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  <a:p>
            <a:pPr algn="ctr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General Hungarian language course I.</a:t>
            </a:r>
            <a:r>
              <a:rPr lang="hu-HU" sz="1800" b="1" dirty="0">
                <a:solidFill>
                  <a:schemeClr val="tx1"/>
                </a:solidFill>
                <a:latin typeface="+mj-lt"/>
              </a:rPr>
              <a:t> / II.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800" b="1" dirty="0">
                <a:solidFill>
                  <a:schemeClr val="tx1"/>
                </a:solidFill>
                <a:latin typeface="+mj-lt"/>
                <a:hlinkClick r:id="rId3" tooltip="https://www.btk.elte.hu/hungarian-language-cour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https://www.btk.elte.hu/hungarian-language-courses </a:t>
            </a:r>
            <a:endParaRPr lang="hu-HU" sz="1800" b="1" dirty="0">
              <a:solidFill>
                <a:schemeClr val="tx1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Contact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hungarian_course@elte.hu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38366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Sport courses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up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sport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system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choose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other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offered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BEAC (Budapest University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Athletic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Club).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have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of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via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/Q-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space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official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 6000 HUF)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ask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trainers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is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any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other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paid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apart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official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indicated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respective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More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https://www.beac.hu/in-english/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42900" y="209550"/>
            <a:ext cx="8458200" cy="41138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tx1"/>
                </a:solidFill>
              </a:rPr>
              <a:t>Chapter</a:t>
            </a:r>
            <a:r>
              <a:rPr lang="hu-HU" sz="3200" b="1" dirty="0">
                <a:solidFill>
                  <a:schemeClr val="tx1"/>
                </a:solidFill>
              </a:rPr>
              <a:t> 9</a:t>
            </a:r>
          </a:p>
          <a:p>
            <a:pPr algn="just"/>
            <a:endParaRPr lang="hu-HU" sz="3200" b="1" dirty="0">
              <a:solidFill>
                <a:schemeClr val="tx1"/>
              </a:solidFill>
            </a:endParaRPr>
          </a:p>
          <a:p>
            <a:pPr algn="ctr"/>
            <a:r>
              <a:rPr lang="hu-HU" sz="3200" b="1" dirty="0">
                <a:solidFill>
                  <a:schemeClr val="tx1"/>
                </a:solidFill>
              </a:rPr>
              <a:t>Quick </a:t>
            </a:r>
            <a:r>
              <a:rPr lang="hu-HU" sz="3200" b="1" dirty="0" err="1">
                <a:solidFill>
                  <a:schemeClr val="tx1"/>
                </a:solidFill>
              </a:rPr>
              <a:t>Neptun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  <a:r>
              <a:rPr lang="hu-HU" sz="3200" b="1" dirty="0" err="1">
                <a:solidFill>
                  <a:schemeClr val="tx1"/>
                </a:solidFill>
              </a:rPr>
              <a:t>training</a:t>
            </a:r>
            <a:r>
              <a:rPr lang="hu-HU" sz="3200" b="1" dirty="0">
                <a:solidFill>
                  <a:schemeClr val="tx1"/>
                </a:solidFill>
              </a:rPr>
              <a:t> - </a:t>
            </a:r>
            <a:r>
              <a:rPr lang="hu-HU" sz="3200" b="1" dirty="0" err="1">
                <a:solidFill>
                  <a:schemeClr val="tx1"/>
                </a:solidFill>
              </a:rPr>
              <a:t>Course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  <a:r>
              <a:rPr lang="hu-HU" sz="3200" b="1" dirty="0" err="1">
                <a:solidFill>
                  <a:schemeClr val="tx1"/>
                </a:solidFill>
              </a:rPr>
              <a:t>registration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33400" y="971107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First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of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all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you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need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be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able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log in.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You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got a </a:t>
            </a:r>
            <a:r>
              <a:rPr lang="hu-HU" sz="14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Neptun</a:t>
            </a:r>
            <a:r>
              <a:rPr lang="hu-HU" sz="14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code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: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combination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of 6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digits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/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letters</a:t>
            </a:r>
            <a:endParaRPr lang="hu-HU" sz="1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/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be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able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log in, 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generate your own password on the 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website of our </a:t>
            </a:r>
            <a:r>
              <a:rPr lang="en-US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Quaestura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Information Office 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(</a:t>
            </a:r>
            <a:r>
              <a:rPr lang="en-US" sz="1400" b="1" u="sng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https://qter.elte.hu/UjJelszo.aspx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).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 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Please, read the instructions in the </a:t>
            </a:r>
            <a:r>
              <a:rPr lang="en-US" sz="1400" b="1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Neptun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code email!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It is essential to generate a new password and enter the system before you register for the university.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u="sng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What will you need for generating a new password?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lvl="0" indent="-342900" algn="just">
              <a:buFont typeface="Garamond" panose="02020404030301010803" pitchFamily="18" charset="0"/>
              <a:buChar char="-"/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Your mother’s birth name (in Hungarian format: Family name first, then First name second, only the first letters are capital letters. </a:t>
            </a:r>
            <a:r>
              <a:rPr lang="en-US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ie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: Anna Smith will be: Smith Anna)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lvl="0" indent="-342900" algn="just">
              <a:buFont typeface="Garamond" panose="02020404030301010803" pitchFamily="18" charset="0"/>
              <a:buChar char="-"/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Zip code of permanent address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lvl="0" indent="-342900" algn="just">
              <a:buFont typeface="Garamond" panose="02020404030301010803" pitchFamily="18" charset="0"/>
              <a:buChar char="-"/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Passport number (or ID number, if you don’t have passport)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–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what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you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gave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in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the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registration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form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!</a:t>
            </a:r>
          </a:p>
          <a:p>
            <a:pPr lvl="0" algn="just"/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In case you have any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problems, remarks, 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please, contact your international administrative coordinator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405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3" name="Tartalom helye 4" descr="A képen szöveg, képernyőkép, monitor látható&#10;&#10;Automatikusan generált leírás">
            <a:extLst>
              <a:ext uri="{FF2B5EF4-FFF2-40B4-BE49-F238E27FC236}">
                <a16:creationId xmlns:a16="http://schemas.microsoft.com/office/drawing/2014/main" id="{E0E92FD6-CAD4-4B79-BD09-664B2916E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2086"/>
          <a:stretch/>
        </p:blipFill>
        <p:spPr>
          <a:xfrm>
            <a:off x="0" y="133350"/>
            <a:ext cx="9144000" cy="4312331"/>
          </a:xfr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CD1E83B2-79A2-8801-E040-86EF280D5AEA}"/>
              </a:ext>
            </a:extLst>
          </p:cNvPr>
          <p:cNvSpPr/>
          <p:nvPr/>
        </p:nvSpPr>
        <p:spPr>
          <a:xfrm>
            <a:off x="7467600" y="133350"/>
            <a:ext cx="1676400" cy="1859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8530E6E5-B759-26F3-78A3-67E6A5FD421E}"/>
              </a:ext>
            </a:extLst>
          </p:cNvPr>
          <p:cNvSpPr/>
          <p:nvPr/>
        </p:nvSpPr>
        <p:spPr>
          <a:xfrm rot="16200000">
            <a:off x="7532327" y="667732"/>
            <a:ext cx="381000" cy="397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9EC6CFDF-F328-69D5-DB2C-C62A226D7BD2}"/>
              </a:ext>
            </a:extLst>
          </p:cNvPr>
          <p:cNvSpPr/>
          <p:nvPr/>
        </p:nvSpPr>
        <p:spPr>
          <a:xfrm rot="16200000">
            <a:off x="7064241" y="667732"/>
            <a:ext cx="381000" cy="3979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6051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DDEC5624-DB18-05AB-BA5D-0E42EB92CA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b="12315"/>
          <a:stretch/>
        </p:blipFill>
        <p:spPr>
          <a:xfrm>
            <a:off x="0" y="361950"/>
            <a:ext cx="9144000" cy="41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1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Border crossing, entry information</a:t>
            </a:r>
          </a:p>
        </p:txBody>
      </p:sp>
      <p:sp>
        <p:nvSpPr>
          <p:cNvPr id="8" name="Téglalap 7"/>
          <p:cNvSpPr/>
          <p:nvPr/>
        </p:nvSpPr>
        <p:spPr>
          <a:xfrm>
            <a:off x="457200" y="1352550"/>
            <a:ext cx="8382000" cy="2935456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hu-HU" sz="1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All COVID restrictions concerning border crossing are lifted. For further info, please check the following websites: </a:t>
            </a:r>
          </a:p>
          <a:p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https://www.police.hu/en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https://www.elte.hu/en/visa-procedure/entry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Foreign students travelling to Hungary with a valid Hungarian residence permit for a period exceeding 90 days are treated in the same way as Hungarian citizens, thus they can enter Hungary without submitting a special request prior to their arrival.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endParaRPr lang="en-US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In case of further questions please </a:t>
            </a:r>
            <a:r>
              <a:rPr lang="en-US" sz="1600" b="1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contact the consular services </a:t>
            </a:r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and Hungarian missions in your country: </a:t>
            </a:r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https://konzuliszolgalat.kormany.hu/hu-missions-abroad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endParaRPr lang="en-US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endParaRPr lang="en-US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1319C17-21C2-B47B-AF84-9F6109023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7505" r="-36" b="11012"/>
          <a:stretch/>
        </p:blipFill>
        <p:spPr>
          <a:xfrm>
            <a:off x="0" y="133350"/>
            <a:ext cx="9144000" cy="4191000"/>
          </a:xfrm>
          <a:prstGeom prst="rect">
            <a:avLst/>
          </a:prstGeom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EE25B30B-6CE7-102D-A3BD-8C012FD13FAE}"/>
              </a:ext>
            </a:extLst>
          </p:cNvPr>
          <p:cNvSpPr/>
          <p:nvPr/>
        </p:nvSpPr>
        <p:spPr>
          <a:xfrm>
            <a:off x="2362200" y="133350"/>
            <a:ext cx="685800" cy="47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2308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D5C6029E-3492-3C7B-5F3D-1F7DA8E87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93" r="36" b="5463"/>
          <a:stretch/>
        </p:blipFill>
        <p:spPr>
          <a:xfrm>
            <a:off x="-3313" y="142875"/>
            <a:ext cx="9144000" cy="4857750"/>
          </a:xfrm>
          <a:prstGeom prst="rect">
            <a:avLst/>
          </a:prstGeom>
        </p:spPr>
      </p:pic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2410E135-12E6-B558-5F35-7BD6DD7B8AA3}"/>
              </a:ext>
            </a:extLst>
          </p:cNvPr>
          <p:cNvSpPr/>
          <p:nvPr/>
        </p:nvSpPr>
        <p:spPr>
          <a:xfrm rot="3408787">
            <a:off x="1607285" y="1873167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19FF08CB-A611-9B7A-43DD-F425E87C1A0F}"/>
              </a:ext>
            </a:extLst>
          </p:cNvPr>
          <p:cNvSpPr/>
          <p:nvPr/>
        </p:nvSpPr>
        <p:spPr>
          <a:xfrm rot="5400000">
            <a:off x="2204506" y="2527089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E414F133-373D-840C-5174-F2CCC0548209}"/>
              </a:ext>
            </a:extLst>
          </p:cNvPr>
          <p:cNvSpPr/>
          <p:nvPr/>
        </p:nvSpPr>
        <p:spPr>
          <a:xfrm>
            <a:off x="0" y="742950"/>
            <a:ext cx="533400" cy="230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70643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EF5FB189-683E-2F01-0902-BF77BBB6F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0" y="99027"/>
            <a:ext cx="9144000" cy="4857750"/>
          </a:xfrm>
          <a:prstGeom prst="rect">
            <a:avLst/>
          </a:prstGeom>
        </p:spPr>
      </p:pic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7491D4A8-3D7D-A279-CEE7-98E2B97644A4}"/>
              </a:ext>
            </a:extLst>
          </p:cNvPr>
          <p:cNvSpPr/>
          <p:nvPr/>
        </p:nvSpPr>
        <p:spPr>
          <a:xfrm rot="5400000">
            <a:off x="4798475" y="1744549"/>
            <a:ext cx="182976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48E2E250-CB5D-9384-998E-4EBBBF8F52E2}"/>
              </a:ext>
            </a:extLst>
          </p:cNvPr>
          <p:cNvSpPr/>
          <p:nvPr/>
        </p:nvSpPr>
        <p:spPr>
          <a:xfrm rot="3408787">
            <a:off x="7093685" y="1927526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D0CBE8A0-3A8E-6941-5EB2-EC1557237C05}"/>
              </a:ext>
            </a:extLst>
          </p:cNvPr>
          <p:cNvSpPr/>
          <p:nvPr/>
        </p:nvSpPr>
        <p:spPr>
          <a:xfrm rot="16200000">
            <a:off x="2966507" y="1957763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02347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F33235BC-D097-9488-E1C4-3C7FEE8C0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0" y="142875"/>
            <a:ext cx="9144000" cy="4857750"/>
          </a:xfrm>
          <a:prstGeom prst="rect">
            <a:avLst/>
          </a:prstGeom>
        </p:spPr>
      </p:pic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A0C66E3C-71E4-E199-B3B0-CAA2FEAC69B2}"/>
              </a:ext>
            </a:extLst>
          </p:cNvPr>
          <p:cNvSpPr/>
          <p:nvPr/>
        </p:nvSpPr>
        <p:spPr>
          <a:xfrm>
            <a:off x="4105837" y="3519059"/>
            <a:ext cx="526316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0890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BC16BC6C-2383-0CDF-57CF-47AEA799B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0" y="142875"/>
            <a:ext cx="9144000" cy="4857750"/>
          </a:xfrm>
          <a:prstGeom prst="rect">
            <a:avLst/>
          </a:prstGeom>
        </p:spPr>
      </p:pic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DBFC460A-6EE9-7ADB-B3F1-147095B5A995}"/>
              </a:ext>
            </a:extLst>
          </p:cNvPr>
          <p:cNvSpPr/>
          <p:nvPr/>
        </p:nvSpPr>
        <p:spPr>
          <a:xfrm rot="16200000">
            <a:off x="6014507" y="2337774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Nyíl: lefelé mutató 13">
            <a:extLst>
              <a:ext uri="{FF2B5EF4-FFF2-40B4-BE49-F238E27FC236}">
                <a16:creationId xmlns:a16="http://schemas.microsoft.com/office/drawing/2014/main" id="{3C1C4950-7863-1F97-479D-ACE8D421DA7E}"/>
              </a:ext>
            </a:extLst>
          </p:cNvPr>
          <p:cNvSpPr/>
          <p:nvPr/>
        </p:nvSpPr>
        <p:spPr>
          <a:xfrm rot="16200000">
            <a:off x="2966507" y="2844930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80722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B112766-4773-069F-820B-4146274DE4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5555"/>
          <a:stretch/>
        </p:blipFill>
        <p:spPr>
          <a:xfrm>
            <a:off x="0" y="247650"/>
            <a:ext cx="9144000" cy="4648200"/>
          </a:xfrm>
          <a:prstGeom prst="rect">
            <a:avLst/>
          </a:prstGeom>
        </p:spPr>
      </p:pic>
      <p:sp>
        <p:nvSpPr>
          <p:cNvPr id="13" name="Nyíl: lefelé mutató 12">
            <a:extLst>
              <a:ext uri="{FF2B5EF4-FFF2-40B4-BE49-F238E27FC236}">
                <a16:creationId xmlns:a16="http://schemas.microsoft.com/office/drawing/2014/main" id="{5F95517C-7FAA-FD32-9983-D670D6982E0F}"/>
              </a:ext>
            </a:extLst>
          </p:cNvPr>
          <p:cNvSpPr/>
          <p:nvPr/>
        </p:nvSpPr>
        <p:spPr>
          <a:xfrm>
            <a:off x="4146270" y="3083718"/>
            <a:ext cx="526316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0A152512-2ACF-39B9-5B85-3AB235CFFF9E}"/>
              </a:ext>
            </a:extLst>
          </p:cNvPr>
          <p:cNvSpPr/>
          <p:nvPr/>
        </p:nvSpPr>
        <p:spPr>
          <a:xfrm>
            <a:off x="7495389" y="3889154"/>
            <a:ext cx="417913" cy="22686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01109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6DC315ED-2B34-57F7-9950-CEB12A02D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r="-36" b="5555"/>
          <a:stretch/>
        </p:blipFill>
        <p:spPr>
          <a:xfrm>
            <a:off x="-1" y="209550"/>
            <a:ext cx="9147313" cy="4648200"/>
          </a:xfrm>
          <a:prstGeom prst="rect">
            <a:avLst/>
          </a:prstGeom>
        </p:spPr>
      </p:pic>
      <p:sp>
        <p:nvSpPr>
          <p:cNvPr id="9" name="Nyíl: lefelé mutató 8">
            <a:extLst>
              <a:ext uri="{FF2B5EF4-FFF2-40B4-BE49-F238E27FC236}">
                <a16:creationId xmlns:a16="http://schemas.microsoft.com/office/drawing/2014/main" id="{56B427D4-AFD3-2745-7505-105DF0CBA951}"/>
              </a:ext>
            </a:extLst>
          </p:cNvPr>
          <p:cNvSpPr/>
          <p:nvPr/>
        </p:nvSpPr>
        <p:spPr>
          <a:xfrm rot="16200000">
            <a:off x="2966507" y="2760861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1D8EB4D8-83B1-9503-A1E3-B7308B013D77}"/>
              </a:ext>
            </a:extLst>
          </p:cNvPr>
          <p:cNvSpPr/>
          <p:nvPr/>
        </p:nvSpPr>
        <p:spPr>
          <a:xfrm rot="16200000">
            <a:off x="2932838" y="2443365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0DFE303-C83B-F12A-9909-B84B346A7CAA}"/>
              </a:ext>
            </a:extLst>
          </p:cNvPr>
          <p:cNvSpPr/>
          <p:nvPr/>
        </p:nvSpPr>
        <p:spPr>
          <a:xfrm>
            <a:off x="7620000" y="228927"/>
            <a:ext cx="1408514" cy="13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1043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10" name="Kép 9" descr="A képen asztal látható&#10;&#10;Automatikusan generált leírás">
            <a:extLst>
              <a:ext uri="{FF2B5EF4-FFF2-40B4-BE49-F238E27FC236}">
                <a16:creationId xmlns:a16="http://schemas.microsoft.com/office/drawing/2014/main" id="{34ECC4D5-44C9-90D3-8C00-8CF49C31F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t="8519" r="36" b="5556"/>
          <a:stretch/>
        </p:blipFill>
        <p:spPr>
          <a:xfrm>
            <a:off x="-69574" y="337584"/>
            <a:ext cx="9216887" cy="4419600"/>
          </a:xfrm>
          <a:prstGeom prst="rect">
            <a:avLst/>
          </a:prstGeom>
        </p:spPr>
      </p:pic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775810AB-B09B-B602-0D16-CCF6C64C03D4}"/>
              </a:ext>
            </a:extLst>
          </p:cNvPr>
          <p:cNvSpPr/>
          <p:nvPr/>
        </p:nvSpPr>
        <p:spPr>
          <a:xfrm>
            <a:off x="4109506" y="1399132"/>
            <a:ext cx="462494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62448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, képernyőkép, beltéri látható&#10;&#10;Automatikusan generált leírás">
            <a:extLst>
              <a:ext uri="{FF2B5EF4-FFF2-40B4-BE49-F238E27FC236}">
                <a16:creationId xmlns:a16="http://schemas.microsoft.com/office/drawing/2014/main" id="{73826825-E90B-E12E-7736-F08B991A3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r="36" b="5555"/>
          <a:stretch/>
        </p:blipFill>
        <p:spPr>
          <a:xfrm>
            <a:off x="0" y="209550"/>
            <a:ext cx="9140687" cy="4648200"/>
          </a:xfrm>
          <a:prstGeom prst="rect">
            <a:avLst/>
          </a:prstGeom>
        </p:spPr>
      </p:pic>
      <p:sp>
        <p:nvSpPr>
          <p:cNvPr id="9" name="Nyíl: lefelé mutató 8">
            <a:extLst>
              <a:ext uri="{FF2B5EF4-FFF2-40B4-BE49-F238E27FC236}">
                <a16:creationId xmlns:a16="http://schemas.microsoft.com/office/drawing/2014/main" id="{63C95FE6-7905-9DAC-1468-E549BD3C6E3B}"/>
              </a:ext>
            </a:extLst>
          </p:cNvPr>
          <p:cNvSpPr/>
          <p:nvPr/>
        </p:nvSpPr>
        <p:spPr>
          <a:xfrm rot="16200000">
            <a:off x="2966507" y="1591832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D1FA1305-482E-8285-1B82-21AAA2F218CF}"/>
              </a:ext>
            </a:extLst>
          </p:cNvPr>
          <p:cNvSpPr/>
          <p:nvPr/>
        </p:nvSpPr>
        <p:spPr>
          <a:xfrm rot="5400000">
            <a:off x="2499484" y="1601655"/>
            <a:ext cx="189314" cy="46388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C76BFA7D-AC21-19DB-6E0F-1F7A1DBBAD9B}"/>
              </a:ext>
            </a:extLst>
          </p:cNvPr>
          <p:cNvSpPr/>
          <p:nvPr/>
        </p:nvSpPr>
        <p:spPr>
          <a:xfrm rot="5400000">
            <a:off x="7810524" y="3814742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EDB7E9F0-7673-4828-F2BF-6C92BAF479CA}"/>
              </a:ext>
            </a:extLst>
          </p:cNvPr>
          <p:cNvSpPr/>
          <p:nvPr/>
        </p:nvSpPr>
        <p:spPr>
          <a:xfrm>
            <a:off x="7620000" y="228927"/>
            <a:ext cx="1408514" cy="13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61588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767171BF-D979-AC00-7890-BC5593C7B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5555"/>
          <a:stretch/>
        </p:blipFill>
        <p:spPr>
          <a:xfrm>
            <a:off x="0" y="209550"/>
            <a:ext cx="9144000" cy="4648200"/>
          </a:xfrm>
          <a:prstGeom prst="rect">
            <a:avLst/>
          </a:prstGeom>
        </p:spPr>
      </p:pic>
      <p:sp>
        <p:nvSpPr>
          <p:cNvPr id="9" name="Nyíl: lefelé mutató 8">
            <a:extLst>
              <a:ext uri="{FF2B5EF4-FFF2-40B4-BE49-F238E27FC236}">
                <a16:creationId xmlns:a16="http://schemas.microsoft.com/office/drawing/2014/main" id="{9C397CD2-6B9B-E972-7236-D749AF5872D1}"/>
              </a:ext>
            </a:extLst>
          </p:cNvPr>
          <p:cNvSpPr/>
          <p:nvPr/>
        </p:nvSpPr>
        <p:spPr>
          <a:xfrm rot="10800000">
            <a:off x="5486400" y="2999524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DE925BE4-5080-8EBE-5B1B-BD94278738F5}"/>
              </a:ext>
            </a:extLst>
          </p:cNvPr>
          <p:cNvSpPr/>
          <p:nvPr/>
        </p:nvSpPr>
        <p:spPr>
          <a:xfrm rot="2829473">
            <a:off x="7364754" y="2396556"/>
            <a:ext cx="184197" cy="27418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CFDD83B7-93A1-8AEC-6B59-862DC6A7DCF4}"/>
              </a:ext>
            </a:extLst>
          </p:cNvPr>
          <p:cNvSpPr/>
          <p:nvPr/>
        </p:nvSpPr>
        <p:spPr>
          <a:xfrm>
            <a:off x="7162800" y="2559894"/>
            <a:ext cx="294167" cy="228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6E59AE7-7956-DCE8-26BA-B90CCD636BB6}"/>
              </a:ext>
            </a:extLst>
          </p:cNvPr>
          <p:cNvSpPr/>
          <p:nvPr/>
        </p:nvSpPr>
        <p:spPr>
          <a:xfrm>
            <a:off x="7620000" y="228927"/>
            <a:ext cx="1408514" cy="13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42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S</a:t>
            </a:r>
            <a:r>
              <a:rPr lang="en-US" sz="2000" dirty="0" err="1">
                <a:solidFill>
                  <a:schemeClr val="tx1"/>
                </a:solidFill>
              </a:rPr>
              <a:t>tudent</a:t>
            </a:r>
            <a:r>
              <a:rPr lang="hu-HU" sz="2000" dirty="0">
                <a:solidFill>
                  <a:schemeClr val="tx1"/>
                </a:solidFill>
              </a:rPr>
              <a:t>s</a:t>
            </a:r>
            <a:r>
              <a:rPr lang="en-US" sz="2000" dirty="0">
                <a:solidFill>
                  <a:schemeClr val="tx1"/>
                </a:solidFill>
              </a:rPr>
              <a:t> from the </a:t>
            </a:r>
            <a:r>
              <a:rPr lang="en-US" sz="2000" b="1" dirty="0">
                <a:solidFill>
                  <a:schemeClr val="tx1"/>
                </a:solidFill>
              </a:rPr>
              <a:t>European Economic Area</a:t>
            </a:r>
            <a:r>
              <a:rPr lang="en-US" sz="2000" dirty="0">
                <a:solidFill>
                  <a:schemeClr val="tx1"/>
                </a:solidFill>
              </a:rPr>
              <a:t> (EEA: member states of the EU and Norway, Switzerland, Iceland, and Lichtenstein)</a:t>
            </a:r>
            <a:br>
              <a:rPr lang="hu-HU" sz="2000" dirty="0">
                <a:solidFill>
                  <a:schemeClr val="tx1"/>
                </a:solidFill>
              </a:rPr>
            </a:br>
            <a:r>
              <a:rPr lang="hu-HU" sz="2000" b="1" i="1" u="sng" dirty="0" err="1">
                <a:solidFill>
                  <a:schemeClr val="tx1"/>
                </a:solidFill>
              </a:rPr>
              <a:t>registration</a:t>
            </a:r>
            <a:r>
              <a:rPr lang="hu-HU" sz="2000" b="1" i="1" u="sng" dirty="0">
                <a:solidFill>
                  <a:schemeClr val="tx1"/>
                </a:solidFill>
              </a:rPr>
              <a:t> </a:t>
            </a:r>
            <a:r>
              <a:rPr lang="hu-HU" sz="2000" b="1" i="1" u="sng" dirty="0" err="1">
                <a:solidFill>
                  <a:schemeClr val="tx1"/>
                </a:solidFill>
              </a:rPr>
              <a:t>card</a:t>
            </a:r>
            <a:r>
              <a:rPr lang="hu-HU" sz="2000" b="1" i="1" u="sng" dirty="0">
                <a:solidFill>
                  <a:schemeClr val="tx1"/>
                </a:solidFill>
              </a:rPr>
              <a:t>.</a:t>
            </a:r>
            <a:endParaRPr lang="en-GB" sz="2000" b="1" i="1" u="sng" dirty="0">
              <a:solidFill>
                <a:schemeClr val="tx1"/>
              </a:solidFill>
            </a:endParaRPr>
          </a:p>
          <a:p>
            <a:pPr algn="just"/>
            <a:endParaRPr lang="hu-HU" sz="2000" i="1" u="sng" dirty="0">
              <a:solidFill>
                <a:schemeClr val="tx1"/>
              </a:solidFill>
            </a:endParaRPr>
          </a:p>
          <a:p>
            <a:pPr algn="ctr"/>
            <a:r>
              <a:rPr lang="hu-HU" sz="2000" dirty="0" err="1">
                <a:solidFill>
                  <a:schemeClr val="tx1"/>
                </a:solidFill>
              </a:rPr>
              <a:t>Students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from the</a:t>
            </a:r>
            <a:r>
              <a:rPr lang="en-US" sz="2000" b="1" dirty="0">
                <a:solidFill>
                  <a:schemeClr val="tx1"/>
                </a:solidFill>
              </a:rPr>
              <a:t> non-European Economic Area (EEA)</a:t>
            </a:r>
            <a:r>
              <a:rPr lang="hu-HU" sz="2000" b="1" dirty="0">
                <a:solidFill>
                  <a:schemeClr val="tx1"/>
                </a:solidFill>
              </a:rPr>
              <a:t>: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i="1" u="sng" dirty="0" err="1">
                <a:solidFill>
                  <a:schemeClr val="tx1"/>
                </a:solidFill>
              </a:rPr>
              <a:t>residence</a:t>
            </a:r>
            <a:r>
              <a:rPr lang="hu-HU" sz="2000" b="1" i="1" u="sng" dirty="0">
                <a:solidFill>
                  <a:schemeClr val="tx1"/>
                </a:solidFill>
              </a:rPr>
              <a:t> permit,</a:t>
            </a:r>
            <a:br>
              <a:rPr lang="hu-HU" sz="2000" i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after your arrival in Hungary you need to register your accommodation.</a:t>
            </a:r>
            <a:endParaRPr lang="hu-HU" sz="2000" dirty="0">
              <a:solidFill>
                <a:schemeClr val="tx1"/>
              </a:solidFill>
            </a:endParaRPr>
          </a:p>
          <a:p>
            <a:endParaRPr lang="en-US" sz="4800" dirty="0"/>
          </a:p>
          <a:p>
            <a:endParaRPr lang="en-US" sz="20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2C90DCFC-5731-478F-6546-0158E90FE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4074"/>
          <a:stretch/>
        </p:blipFill>
        <p:spPr>
          <a:xfrm>
            <a:off x="0" y="209550"/>
            <a:ext cx="9144000" cy="4724400"/>
          </a:xfrm>
          <a:prstGeom prst="rect">
            <a:avLst/>
          </a:prstGeom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25811E6C-5666-8D3B-4C0F-4788422DD3CD}"/>
              </a:ext>
            </a:extLst>
          </p:cNvPr>
          <p:cNvSpPr/>
          <p:nvPr/>
        </p:nvSpPr>
        <p:spPr>
          <a:xfrm>
            <a:off x="7162800" y="2559894"/>
            <a:ext cx="294167" cy="228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E0C20326-5964-5112-2F7B-E0EF0C9EC9F6}"/>
              </a:ext>
            </a:extLst>
          </p:cNvPr>
          <p:cNvSpPr/>
          <p:nvPr/>
        </p:nvSpPr>
        <p:spPr>
          <a:xfrm>
            <a:off x="5334000" y="2774025"/>
            <a:ext cx="457200" cy="228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18843E5-D922-7EED-FF6A-4E3B17756EDC}"/>
              </a:ext>
            </a:extLst>
          </p:cNvPr>
          <p:cNvSpPr/>
          <p:nvPr/>
        </p:nvSpPr>
        <p:spPr>
          <a:xfrm>
            <a:off x="7620000" y="228927"/>
            <a:ext cx="1408514" cy="13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19206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, képernyőkép, számítógép, beltéri látható&#10;&#10;Automatikusan generált leírás">
            <a:extLst>
              <a:ext uri="{FF2B5EF4-FFF2-40B4-BE49-F238E27FC236}">
                <a16:creationId xmlns:a16="http://schemas.microsoft.com/office/drawing/2014/main" id="{05107735-126C-826F-85A4-C9F67A983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5555"/>
          <a:stretch/>
        </p:blipFill>
        <p:spPr>
          <a:xfrm>
            <a:off x="0" y="209550"/>
            <a:ext cx="9144000" cy="46482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1B8A418F-4489-7854-BF2D-1916B500D0D7}"/>
              </a:ext>
            </a:extLst>
          </p:cNvPr>
          <p:cNvSpPr/>
          <p:nvPr/>
        </p:nvSpPr>
        <p:spPr>
          <a:xfrm>
            <a:off x="7619999" y="238615"/>
            <a:ext cx="1408514" cy="13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25972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FC29D3F9-ED13-D64E-FE95-D36EE383F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5555"/>
          <a:stretch/>
        </p:blipFill>
        <p:spPr>
          <a:xfrm>
            <a:off x="0" y="209550"/>
            <a:ext cx="9144000" cy="4648200"/>
          </a:xfrm>
          <a:prstGeom prst="rect">
            <a:avLst/>
          </a:prstGeom>
        </p:spPr>
      </p:pic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31F8E489-C0DE-F54C-57F1-31C8EC5C5A5F}"/>
              </a:ext>
            </a:extLst>
          </p:cNvPr>
          <p:cNvSpPr/>
          <p:nvPr/>
        </p:nvSpPr>
        <p:spPr>
          <a:xfrm rot="10800000">
            <a:off x="6934200" y="2997175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3516DF48-398D-58AE-CAA2-03513B6BF1FF}"/>
              </a:ext>
            </a:extLst>
          </p:cNvPr>
          <p:cNvSpPr/>
          <p:nvPr/>
        </p:nvSpPr>
        <p:spPr>
          <a:xfrm rot="5400000">
            <a:off x="6482297" y="2375953"/>
            <a:ext cx="168131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03B384F-E10C-0483-265C-2614FD8725CB}"/>
              </a:ext>
            </a:extLst>
          </p:cNvPr>
          <p:cNvSpPr/>
          <p:nvPr/>
        </p:nvSpPr>
        <p:spPr>
          <a:xfrm>
            <a:off x="7619999" y="228550"/>
            <a:ext cx="1408514" cy="164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5677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D7928B4C-C76A-254D-7FB5-195878BD0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5555"/>
          <a:stretch/>
        </p:blipFill>
        <p:spPr>
          <a:xfrm>
            <a:off x="0" y="209550"/>
            <a:ext cx="9144000" cy="4648200"/>
          </a:xfrm>
          <a:prstGeom prst="rect">
            <a:avLst/>
          </a:prstGeom>
        </p:spPr>
      </p:pic>
      <p:sp>
        <p:nvSpPr>
          <p:cNvPr id="9" name="Nyíl: lefelé mutató 8">
            <a:extLst>
              <a:ext uri="{FF2B5EF4-FFF2-40B4-BE49-F238E27FC236}">
                <a16:creationId xmlns:a16="http://schemas.microsoft.com/office/drawing/2014/main" id="{0BE96BD6-3F68-302F-0565-24D39A820820}"/>
              </a:ext>
            </a:extLst>
          </p:cNvPr>
          <p:cNvSpPr/>
          <p:nvPr/>
        </p:nvSpPr>
        <p:spPr>
          <a:xfrm rot="10800000">
            <a:off x="5410200" y="3061124"/>
            <a:ext cx="189313" cy="48352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822ADB2-8C33-092A-CF88-0BE7FDB3E727}"/>
              </a:ext>
            </a:extLst>
          </p:cNvPr>
          <p:cNvSpPr/>
          <p:nvPr/>
        </p:nvSpPr>
        <p:spPr>
          <a:xfrm>
            <a:off x="7619999" y="237903"/>
            <a:ext cx="1408514" cy="162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96027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 descr="A képen szöveg, képernyőkép, számítógép, beltéri látható&#10;&#10;Automatikusan generált leírás">
            <a:extLst>
              <a:ext uri="{FF2B5EF4-FFF2-40B4-BE49-F238E27FC236}">
                <a16:creationId xmlns:a16="http://schemas.microsoft.com/office/drawing/2014/main" id="{E0D86A54-D423-FF91-AB52-75100FB8F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5555"/>
          <a:stretch/>
        </p:blipFill>
        <p:spPr>
          <a:xfrm>
            <a:off x="0" y="209550"/>
            <a:ext cx="9144000" cy="46482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11702D1D-3A54-4118-1D60-A4E9F645D622}"/>
              </a:ext>
            </a:extLst>
          </p:cNvPr>
          <p:cNvSpPr/>
          <p:nvPr/>
        </p:nvSpPr>
        <p:spPr>
          <a:xfrm>
            <a:off x="7619999" y="247360"/>
            <a:ext cx="1408514" cy="13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47638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registration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periods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b="1" u="sng" dirty="0" err="1">
                <a:solidFill>
                  <a:schemeClr val="tx1"/>
                </a:solidFill>
                <a:latin typeface="Calibri" panose="020F0502020204030204"/>
              </a:rPr>
              <a:t>Pre-course</a:t>
            </a:r>
            <a:r>
              <a:rPr lang="hu-HU" sz="1800" b="1" u="sng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b="1" u="sng" dirty="0" err="1">
                <a:solidFill>
                  <a:schemeClr val="tx1"/>
                </a:solidFill>
                <a:latin typeface="Calibri" panose="020F0502020204030204"/>
              </a:rPr>
              <a:t>registration</a:t>
            </a:r>
            <a:r>
              <a:rPr lang="hu-HU" sz="1800" b="1" u="sng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b="1" u="sng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until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 16th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February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 5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pm</a:t>
            </a:r>
            <a:endParaRPr lang="hu-HU" sz="1800" b="1" dirty="0">
              <a:solidFill>
                <a:schemeClr val="tx1"/>
              </a:solidFill>
              <a:latin typeface="Calibri" panose="020F0502020204030204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16th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is a „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ranking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” –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according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point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system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Neptun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lets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students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with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most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points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stay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on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registered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b="1" u="sng" dirty="0">
                <a:solidFill>
                  <a:schemeClr val="tx1"/>
                </a:solidFill>
                <a:latin typeface="Calibri" panose="020F0502020204030204"/>
              </a:rPr>
              <a:t>F</a:t>
            </a:r>
            <a:r>
              <a:rPr lang="en-US" sz="1800" b="1" u="sng" dirty="0" err="1">
                <a:solidFill>
                  <a:schemeClr val="tx1"/>
                </a:solidFill>
                <a:latin typeface="Calibri" panose="020F0502020204030204"/>
              </a:rPr>
              <a:t>irst</a:t>
            </a:r>
            <a:r>
              <a:rPr lang="en-US" sz="1800" b="1" u="sng" dirty="0">
                <a:solidFill>
                  <a:schemeClr val="tx1"/>
                </a:solidFill>
                <a:latin typeface="Calibri" panose="020F0502020204030204"/>
              </a:rPr>
              <a:t> come first serve course registration period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 17th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February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, 8 am 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– 3rd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March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4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pm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. (The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fastest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best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)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https://www.btk.elte.hu/academic-calendar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pre-requisite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arrival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63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/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registration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F</a:t>
            </a:r>
            <a:r>
              <a:rPr lang="en-US" sz="1700" b="1" dirty="0" err="1">
                <a:solidFill>
                  <a:schemeClr val="tx1"/>
                </a:solidFill>
                <a:latin typeface="Calibri" panose="020F0502020204030204"/>
              </a:rPr>
              <a:t>irst</a:t>
            </a:r>
            <a:r>
              <a:rPr lang="en-US" sz="1700" b="1" dirty="0">
                <a:solidFill>
                  <a:schemeClr val="tx1"/>
                </a:solidFill>
                <a:latin typeface="Calibri" panose="020F0502020204030204"/>
              </a:rPr>
              <a:t> come first serve course registration period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17th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February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8 am 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After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ranking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have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less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points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than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others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will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be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dropped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by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Neptun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need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be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quick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register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yourself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again for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free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places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offered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for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rest of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students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(like in a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competition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)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is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successful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are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enrolled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endParaRPr lang="hu-HU" sz="1700" b="1" dirty="0">
              <a:solidFill>
                <a:schemeClr val="tx1"/>
              </a:solidFill>
              <a:latin typeface="Calibri" panose="020F0502020204030204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not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after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arrival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need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ask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teacher’s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permission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Guest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form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and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by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submitting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Guest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Form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me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I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will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register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onto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courses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for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which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got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permission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.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hu-H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ase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contact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administrative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coordinator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(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academic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questions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academic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coordinator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)</a:t>
            </a:r>
            <a:endParaRPr kumimoji="0" lang="hu-H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422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542924" y="3287820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endParaRPr lang="hu-HU" sz="1050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A49C4BD6-95A8-217B-1927-247BEF18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AFC0B1C-67D4-5896-31A7-F4DB5A63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0" t="9756" r="493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ED59D35-DD39-BB9D-D433-350208FAE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2618"/>
          <a:stretch/>
        </p:blipFill>
        <p:spPr>
          <a:xfrm>
            <a:off x="1143000" y="895350"/>
            <a:ext cx="493556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9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8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EEA students 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dirty="0">
                <a:solidFill>
                  <a:schemeClr val="tx1"/>
                </a:solidFill>
              </a:rPr>
              <a:t>Obtain a </a:t>
            </a:r>
            <a:r>
              <a:rPr lang="en-GB" sz="1800" b="1" u="sng" dirty="0">
                <a:solidFill>
                  <a:schemeClr val="tx1"/>
                </a:solidFill>
              </a:rPr>
              <a:t>Registration Card</a:t>
            </a:r>
            <a:r>
              <a:rPr lang="hu-HU" sz="1800" b="1" u="sng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please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visit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</a:t>
            </a:r>
            <a:r>
              <a:rPr lang="hu-HU" sz="1800" dirty="0">
                <a:solidFill>
                  <a:schemeClr val="tx1"/>
                </a:solidFill>
              </a:rPr>
              <a:t> website </a:t>
            </a:r>
            <a:r>
              <a:rPr lang="hu-HU" sz="1800" dirty="0" err="1">
                <a:solidFill>
                  <a:schemeClr val="tx1"/>
                </a:solidFill>
              </a:rPr>
              <a:t>from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below</a:t>
            </a:r>
            <a:r>
              <a:rPr lang="hu-HU" sz="1800" dirty="0">
                <a:solidFill>
                  <a:schemeClr val="tx1"/>
                </a:solidFill>
              </a:rPr>
              <a:t> and </a:t>
            </a:r>
            <a:r>
              <a:rPr lang="hu-HU" sz="1800" dirty="0" err="1">
                <a:solidFill>
                  <a:schemeClr val="tx1"/>
                </a:solidFill>
              </a:rPr>
              <a:t>proceed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according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to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information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you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can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find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there</a:t>
            </a:r>
            <a:r>
              <a:rPr lang="hu-HU" sz="1800" dirty="0">
                <a:solidFill>
                  <a:schemeClr val="tx1"/>
                </a:solidFill>
              </a:rPr>
              <a:t>:</a:t>
            </a:r>
          </a:p>
          <a:p>
            <a:pPr algn="just"/>
            <a:endParaRPr lang="hu-HU" sz="1800" dirty="0">
              <a:solidFill>
                <a:schemeClr val="tx1"/>
              </a:solidFill>
            </a:endParaRPr>
          </a:p>
          <a:p>
            <a:pPr algn="just"/>
            <a:r>
              <a:rPr lang="hu-HU" sz="1800" dirty="0">
                <a:solidFill>
                  <a:schemeClr val="tx1"/>
                </a:solidFill>
              </a:rPr>
              <a:t>Enter Hungary: </a:t>
            </a:r>
            <a:r>
              <a:rPr lang="hu-HU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https://enterhungary.gov.hu/eh/</a:t>
            </a:r>
            <a:endParaRPr lang="hu-HU" sz="1800" dirty="0">
              <a:solidFill>
                <a:schemeClr val="tx1"/>
              </a:solidFill>
            </a:endParaRPr>
          </a:p>
          <a:p>
            <a:pPr algn="just"/>
            <a:endParaRPr lang="en-GB" sz="1800" dirty="0">
              <a:solidFill>
                <a:schemeClr val="tx1"/>
              </a:solidFill>
            </a:endParaRPr>
          </a:p>
          <a:p>
            <a:pPr algn="just"/>
            <a:r>
              <a:rPr lang="en-GB" sz="1800" b="1" dirty="0">
                <a:solidFill>
                  <a:schemeClr val="tx1"/>
                </a:solidFill>
              </a:rPr>
              <a:t>Within </a:t>
            </a:r>
            <a:r>
              <a:rPr lang="en-GB" sz="1800" b="1" u="sng" dirty="0">
                <a:solidFill>
                  <a:schemeClr val="tx1"/>
                </a:solidFill>
              </a:rPr>
              <a:t>90 days </a:t>
            </a:r>
            <a:r>
              <a:rPr lang="en-GB" sz="1800" b="1" dirty="0">
                <a:solidFill>
                  <a:schemeClr val="tx1"/>
                </a:solidFill>
              </a:rPr>
              <a:t>after your arrival latest</a:t>
            </a:r>
            <a:endParaRPr lang="hu-HU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109728" indent="0" algn="just">
              <a:buNone/>
            </a:pPr>
            <a:r>
              <a:rPr lang="en-GB" sz="1800" i="1" dirty="0">
                <a:solidFill>
                  <a:schemeClr val="tx1"/>
                </a:solidFill>
              </a:rPr>
              <a:t>More information: </a:t>
            </a:r>
          </a:p>
          <a:p>
            <a:pPr marL="109728" indent="0" algn="just">
              <a:buNone/>
            </a:pPr>
            <a:r>
              <a:rPr lang="hu-HU" sz="1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https://www.btk.elte.hu/en/content/practical-matters.t.3375?m=227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E3F52223072E6448E133D42AC821CFF" ma:contentTypeVersion="13" ma:contentTypeDescription="Új dokumentum létrehozása." ma:contentTypeScope="" ma:versionID="979f3ba77cf615f556ea2465c0e080bd">
  <xsd:schema xmlns:xsd="http://www.w3.org/2001/XMLSchema" xmlns:xs="http://www.w3.org/2001/XMLSchema" xmlns:p="http://schemas.microsoft.com/office/2006/metadata/properties" xmlns:ns2="dd3f2cc3-fb5e-4dd6-95d2-33cefb907ce0" xmlns:ns3="5de043ce-df81-4b6e-b89a-e0b5e1cd8f9f" targetNamespace="http://schemas.microsoft.com/office/2006/metadata/properties" ma:root="true" ma:fieldsID="014f492a17484009e732b761e397af3c" ns2:_="" ns3:_="">
    <xsd:import namespace="dd3f2cc3-fb5e-4dd6-95d2-33cefb907ce0"/>
    <xsd:import namespace="5de043ce-df81-4b6e-b89a-e0b5e1cd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f2cc3-fb5e-4dd6-95d2-33cefb90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043ce-df81-4b6e-b89a-e0b5e1cd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F1AE6F-EC3D-4517-88BC-ADF79FE8AD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EE1179-BF8C-4093-A724-80F9F31892DD}">
  <ds:schemaRefs>
    <ds:schemaRef ds:uri="dd3f2cc3-fb5e-4dd6-95d2-33cefb907ce0"/>
    <ds:schemaRef ds:uri="5de043ce-df81-4b6e-b89a-e0b5e1cd8f9f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6044756-1684-4D50-AB79-B1AEB3190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f2cc3-fb5e-4dd6-95d2-33cefb907ce0"/>
    <ds:schemaRef ds:uri="5de043ce-df81-4b6e-b89a-e0b5e1cd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6510</TotalTime>
  <Words>4148</Words>
  <Application>Microsoft Office PowerPoint</Application>
  <PresentationFormat>Diavetítés a képernyőre (16:9 oldalarány)</PresentationFormat>
  <Paragraphs>515</Paragraphs>
  <Slides>87</Slides>
  <Notes>37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87</vt:i4>
      </vt:variant>
    </vt:vector>
  </HeadingPairs>
  <TitlesOfParts>
    <vt:vector size="96" baseType="lpstr">
      <vt:lpstr>Garamond</vt:lpstr>
      <vt:lpstr>Open Sans</vt:lpstr>
      <vt:lpstr>Times New Roman</vt:lpstr>
      <vt:lpstr>Wingdings</vt:lpstr>
      <vt:lpstr>Goldenbook</vt:lpstr>
      <vt:lpstr>Arial</vt:lpstr>
      <vt:lpstr>Calibri</vt:lpstr>
      <vt:lpstr>Calibri Light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ELTEfeszt_V2</dc:title>
  <dc:creator>Mózs Barbara</dc:creator>
  <cp:lastModifiedBy>Dr. Lilla Gilián</cp:lastModifiedBy>
  <cp:revision>283</cp:revision>
  <dcterms:created xsi:type="dcterms:W3CDTF">2006-08-16T00:00:00Z</dcterms:created>
  <dcterms:modified xsi:type="dcterms:W3CDTF">2023-01-12T12:44:20Z</dcterms:modified>
  <dc:identifier>DAENMr7xKVo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0x0101009E3F52223072E6448E133D42AC821CFF</vt:lpwstr>
  </property>
</Properties>
</file>